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tags/tag1.xml" ContentType="application/vnd.openxmlformats-officedocument.presentationml.tags+xml"/>
  <Override PartName="/ppt/notesSlides/notesSlide1.xml" ContentType="application/vnd.openxmlformats-officedocument.presentationml.notesSlide+xml"/>
  <Override PartName="/ppt/tags/tag2.xml" ContentType="application/vnd.openxmlformats-officedocument.presentationml.tags+xml"/>
  <Override PartName="/ppt/notesSlides/notesSlide2.xml" ContentType="application/vnd.openxmlformats-officedocument.presentationml.notesSlide+xml"/>
  <Override PartName="/ppt/tags/tag3.xml" ContentType="application/vnd.openxmlformats-officedocument.presentationml.tags+xml"/>
  <Override PartName="/ppt/notesSlides/notesSlide3.xml" ContentType="application/vnd.openxmlformats-officedocument.presentationml.notesSlide+xml"/>
  <Override PartName="/ppt/tags/tag4.xml" ContentType="application/vnd.openxmlformats-officedocument.presentationml.tags+xml"/>
  <Override PartName="/ppt/notesSlides/notesSlide4.xml" ContentType="application/vnd.openxmlformats-officedocument.presentationml.notesSlide+xml"/>
  <Override PartName="/ppt/tags/tag5.xml" ContentType="application/vnd.openxmlformats-officedocument.presentationml.tags+xml"/>
  <Override PartName="/ppt/notesSlides/notesSlide5.xml" ContentType="application/vnd.openxmlformats-officedocument.presentationml.notesSlide+xml"/>
  <Override PartName="/ppt/tags/tag6.xml" ContentType="application/vnd.openxmlformats-officedocument.presentationml.tags+xml"/>
  <Override PartName="/ppt/notesSlides/notesSlide6.xml" ContentType="application/vnd.openxmlformats-officedocument.presentationml.notesSlide+xml"/>
  <Override PartName="/ppt/tags/tag7.xml" ContentType="application/vnd.openxmlformats-officedocument.presentationml.tags+xml"/>
  <Override PartName="/ppt/notesSlides/notesSlide7.xml" ContentType="application/vnd.openxmlformats-officedocument.presentationml.notesSlide+xml"/>
  <Override PartName="/ppt/tags/tag8.xml" ContentType="application/vnd.openxmlformats-officedocument.presentationml.tags+xml"/>
  <Override PartName="/ppt/notesSlides/notesSlide8.xml" ContentType="application/vnd.openxmlformats-officedocument.presentationml.notesSlide+xml"/>
  <Override PartName="/ppt/tags/tag9.xml" ContentType="application/vnd.openxmlformats-officedocument.presentationml.tags+xml"/>
  <Override PartName="/ppt/notesSlides/notesSlide9.xml" ContentType="application/vnd.openxmlformats-officedocument.presentationml.notesSlide+xml"/>
  <Override PartName="/ppt/tags/tag10.xml" ContentType="application/vnd.openxmlformats-officedocument.presentationml.tags+xml"/>
  <Override PartName="/ppt/notesSlides/notesSlide10.xml" ContentType="application/vnd.openxmlformats-officedocument.presentationml.notesSlide+xml"/>
  <Override PartName="/ppt/tags/tag11.xml" ContentType="application/vnd.openxmlformats-officedocument.presentationml.tags+xml"/>
  <Override PartName="/ppt/notesSlides/notesSlide11.xml" ContentType="application/vnd.openxmlformats-officedocument.presentationml.notesSlide+xml"/>
  <Override PartName="/ppt/tags/tag12.xml" ContentType="application/vnd.openxmlformats-officedocument.presentationml.tags+xml"/>
  <Override PartName="/ppt/notesSlides/notesSlide12.xml" ContentType="application/vnd.openxmlformats-officedocument.presentationml.notesSlide+xml"/>
  <Override PartName="/ppt/tags/tag13.xml" ContentType="application/vnd.openxmlformats-officedocument.presentationml.tags+xml"/>
  <Override PartName="/ppt/notesSlides/notesSlide13.xml" ContentType="application/vnd.openxmlformats-officedocument.presentationml.notesSlide+xml"/>
  <Override PartName="/ppt/tags/tag14.xml" ContentType="application/vnd.openxmlformats-officedocument.presentationml.tags+xml"/>
  <Override PartName="/ppt/notesSlides/notesSlide14.xml" ContentType="application/vnd.openxmlformats-officedocument.presentationml.notesSlide+xml"/>
  <Override PartName="/ppt/tags/tag15.xml" ContentType="application/vnd.openxmlformats-officedocument.presentationml.tags+xml"/>
  <Override PartName="/ppt/notesSlides/notesSlide15.xml" ContentType="application/vnd.openxmlformats-officedocument.presentationml.notesSlide+xml"/>
  <Override PartName="/ppt/tags/tag16.xml" ContentType="application/vnd.openxmlformats-officedocument.presentationml.tags+xml"/>
  <Override PartName="/ppt/notesSlides/notesSlide16.xml" ContentType="application/vnd.openxmlformats-officedocument.presentationml.notesSlide+xml"/>
  <Override PartName="/ppt/tags/tag17.xml" ContentType="application/vnd.openxmlformats-officedocument.presentationml.tags+xml"/>
  <Override PartName="/ppt/notesSlides/notesSlide17.xml" ContentType="application/vnd.openxmlformats-officedocument.presentationml.notesSlide+xml"/>
  <Override PartName="/ppt/tags/tag18.xml" ContentType="application/vnd.openxmlformats-officedocument.presentationml.tags+xml"/>
  <Override PartName="/ppt/notesSlides/notesSlide18.xml" ContentType="application/vnd.openxmlformats-officedocument.presentationml.notesSlide+xml"/>
  <Override PartName="/ppt/tags/tag19.xml" ContentType="application/vnd.openxmlformats-officedocument.presentationml.tags+xml"/>
  <Override PartName="/ppt/notesSlides/notesSlide19.xml" ContentType="application/vnd.openxmlformats-officedocument.presentationml.notesSlide+xml"/>
  <Override PartName="/ppt/tags/tag20.xml" ContentType="application/vnd.openxmlformats-officedocument.presentationml.tags+xml"/>
  <Override PartName="/ppt/notesSlides/notesSlide20.xml" ContentType="application/vnd.openxmlformats-officedocument.presentationml.notesSlide+xml"/>
  <Override PartName="/ppt/tags/tag21.xml" ContentType="application/vnd.openxmlformats-officedocument.presentationml.tags+xml"/>
  <Override PartName="/ppt/notesSlides/notesSlide21.xml" ContentType="application/vnd.openxmlformats-officedocument.presentationml.notesSlide+xml"/>
  <Override PartName="/ppt/tags/tag22.xml" ContentType="application/vnd.openxmlformats-officedocument.presentationml.tags+xml"/>
  <Override PartName="/ppt/notesSlides/notesSlide22.xml" ContentType="application/vnd.openxmlformats-officedocument.presentationml.notesSlide+xml"/>
  <Override PartName="/ppt/tags/tag23.xml" ContentType="application/vnd.openxmlformats-officedocument.presentationml.tags+xml"/>
  <Override PartName="/ppt/notesSlides/notesSlide23.xml" ContentType="application/vnd.openxmlformats-officedocument.presentationml.notesSlide+xml"/>
  <Override PartName="/ppt/tags/tag24.xml" ContentType="application/vnd.openxmlformats-officedocument.presentationml.tags+xml"/>
  <Override PartName="/ppt/notesSlides/notesSlide24.xml" ContentType="application/vnd.openxmlformats-officedocument.presentationml.notesSlide+xml"/>
  <Override PartName="/ppt/tags/tag25.xml" ContentType="application/vnd.openxmlformats-officedocument.presentationml.tags+xml"/>
  <Override PartName="/ppt/notesSlides/notesSlide25.xml" ContentType="application/vnd.openxmlformats-officedocument.presentationml.notesSlide+xml"/>
  <Override PartName="/ppt/tags/tag26.xml" ContentType="application/vnd.openxmlformats-officedocument.presentationml.tags+xml"/>
  <Override PartName="/ppt/notesSlides/notesSlide26.xml" ContentType="application/vnd.openxmlformats-officedocument.presentationml.notesSlide+xml"/>
  <Override PartName="/ppt/tags/tag27.xml" ContentType="application/vnd.openxmlformats-officedocument.presentationml.tags+xml"/>
  <Override PartName="/ppt/notesSlides/notesSlide27.xml" ContentType="application/vnd.openxmlformats-officedocument.presentationml.notesSlide+xml"/>
  <Override PartName="/ppt/tags/tag28.xml" ContentType="application/vnd.openxmlformats-officedocument.presentationml.tags+xml"/>
  <Override PartName="/ppt/notesSlides/notesSlide28.xml" ContentType="application/vnd.openxmlformats-officedocument.presentationml.notesSlide+xml"/>
  <Override PartName="/ppt/tags/tag29.xml" ContentType="application/vnd.openxmlformats-officedocument.presentationml.tags+xml"/>
  <Override PartName="/ppt/notesSlides/notesSlide2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 id="2147483660" r:id="rId2"/>
  </p:sldMasterIdLst>
  <p:notesMasterIdLst>
    <p:notesMasterId r:id="rId32"/>
  </p:notesMasterIdLst>
  <p:handoutMasterIdLst>
    <p:handoutMasterId r:id="rId33"/>
  </p:handoutMasterIdLst>
  <p:sldIdLst>
    <p:sldId id="256" r:id="rId3"/>
    <p:sldId id="456" r:id="rId4"/>
    <p:sldId id="433" r:id="rId5"/>
    <p:sldId id="432" r:id="rId6"/>
    <p:sldId id="258" r:id="rId7"/>
    <p:sldId id="435" r:id="rId8"/>
    <p:sldId id="431" r:id="rId9"/>
    <p:sldId id="438" r:id="rId10"/>
    <p:sldId id="436" r:id="rId11"/>
    <p:sldId id="439" r:id="rId12"/>
    <p:sldId id="440" r:id="rId13"/>
    <p:sldId id="441" r:id="rId14"/>
    <p:sldId id="457" r:id="rId15"/>
    <p:sldId id="458" r:id="rId16"/>
    <p:sldId id="437" r:id="rId17"/>
    <p:sldId id="442" r:id="rId18"/>
    <p:sldId id="443" r:id="rId19"/>
    <p:sldId id="444" r:id="rId20"/>
    <p:sldId id="445" r:id="rId21"/>
    <p:sldId id="446" r:id="rId22"/>
    <p:sldId id="397" r:id="rId23"/>
    <p:sldId id="447" r:id="rId24"/>
    <p:sldId id="450" r:id="rId25"/>
    <p:sldId id="451" r:id="rId26"/>
    <p:sldId id="452" r:id="rId27"/>
    <p:sldId id="453" r:id="rId28"/>
    <p:sldId id="454" r:id="rId29"/>
    <p:sldId id="455" r:id="rId30"/>
    <p:sldId id="399" r:id="rId31"/>
  </p:sldIdLst>
  <p:sldSz cx="9144000" cy="6858000" type="screen4x3"/>
  <p:notesSz cx="7315200" cy="9601200"/>
  <p:embeddedFontLst>
    <p:embeddedFont>
      <p:font typeface="Segoe WP" pitchFamily="34" charset="0"/>
      <p:regular r:id="rId34"/>
      <p:bold r:id="rId35"/>
    </p:embeddedFont>
    <p:embeddedFont>
      <p:font typeface="Calibri" pitchFamily="34" charset="0"/>
      <p:regular r:id="rId36"/>
      <p:bold r:id="rId37"/>
      <p:italic r:id="rId38"/>
      <p:boldItalic r:id="rId39"/>
    </p:embeddedFont>
    <p:embeddedFont>
      <p:font typeface="Segoe WP Black" pitchFamily="34" charset="0"/>
      <p:bold r:id="rId40"/>
    </p:embeddedFont>
    <p:embeddedFont>
      <p:font typeface="Segoe WP SemiLight" pitchFamily="34" charset="0"/>
      <p:regular r:id="rId41"/>
    </p:embeddedFont>
    <p:embeddedFont>
      <p:font typeface="Segoe UI" pitchFamily="34" charset="0"/>
      <p:regular r:id="rId42"/>
      <p:bold r:id="rId43"/>
      <p:italic r:id="rId44"/>
      <p:boldItalic r:id="rId45"/>
    </p:embeddedFont>
    <p:embeddedFont>
      <p:font typeface="Segoe UI Light" pitchFamily="34" charset="0"/>
      <p:regular r:id="rId46"/>
    </p:embeddedFont>
    <p:embeddedFont>
      <p:font typeface="Segoe WP Semibold" pitchFamily="34" charset="0"/>
      <p:bold r:id="rId47"/>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6C03C"/>
    <a:srgbClr val="DD7730"/>
    <a:srgbClr val="F5D655"/>
    <a:srgbClr val="CCE052"/>
    <a:srgbClr val="FFFF66"/>
    <a:srgbClr val="006600"/>
    <a:srgbClr val="63BE7B"/>
    <a:srgbClr val="FFE983"/>
    <a:srgbClr val="F8696B"/>
    <a:srgbClr val="15151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1733" autoAdjust="0"/>
    <p:restoredTop sz="81227" autoAdjust="0"/>
  </p:normalViewPr>
  <p:slideViewPr>
    <p:cSldViewPr>
      <p:cViewPr>
        <p:scale>
          <a:sx n="75" d="100"/>
          <a:sy n="75" d="100"/>
        </p:scale>
        <p:origin x="-634" y="91"/>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101" d="100"/>
          <a:sy n="101" d="100"/>
        </p:scale>
        <p:origin x="-3576" y="-90"/>
      </p:cViewPr>
      <p:guideLst>
        <p:guide orient="horz" pos="3024"/>
        <p:guide pos="2304"/>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font" Target="fonts/font6.fntdata"/><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font" Target="fonts/font1.fntdata"/><Relationship Id="rId42" Type="http://schemas.openxmlformats.org/officeDocument/2006/relationships/font" Target="fonts/font9.fntdata"/><Relationship Id="rId47" Type="http://schemas.openxmlformats.org/officeDocument/2006/relationships/font" Target="fonts/font14.fntdata"/><Relationship Id="rId50"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handoutMaster" Target="handoutMasters/handoutMaster1.xml"/><Relationship Id="rId38" Type="http://schemas.openxmlformats.org/officeDocument/2006/relationships/font" Target="fonts/font5.fntdata"/><Relationship Id="rId46" Type="http://schemas.openxmlformats.org/officeDocument/2006/relationships/font" Target="fonts/font13.fntdata"/><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font" Target="fonts/font8.fntdata"/><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notesMaster" Target="notesMasters/notesMaster1.xml"/><Relationship Id="rId37" Type="http://schemas.openxmlformats.org/officeDocument/2006/relationships/font" Target="fonts/font4.fntdata"/><Relationship Id="rId40" Type="http://schemas.openxmlformats.org/officeDocument/2006/relationships/font" Target="fonts/font7.fntdata"/><Relationship Id="rId45" Type="http://schemas.openxmlformats.org/officeDocument/2006/relationships/font" Target="fonts/font12.fntdata"/><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font" Target="fonts/font3.fntdata"/><Relationship Id="rId49"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font" Target="fonts/font11.fnt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font" Target="fonts/font2.fntdata"/><Relationship Id="rId43" Type="http://schemas.openxmlformats.org/officeDocument/2006/relationships/font" Target="fonts/font10.fntdata"/><Relationship Id="rId48" Type="http://schemas.openxmlformats.org/officeDocument/2006/relationships/presProps" Target="presProps.xml"/><Relationship Id="rId8" Type="http://schemas.openxmlformats.org/officeDocument/2006/relationships/slide" Target="slides/slide6.xml"/><Relationship Id="rId51"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0060"/>
          </a:xfrm>
          <a:prstGeom prst="rect">
            <a:avLst/>
          </a:prstGeom>
        </p:spPr>
        <p:txBody>
          <a:bodyPr vert="horz" lIns="96661" tIns="48331" rIns="96661" bIns="48331" rtlCol="0"/>
          <a:lstStyle>
            <a:lvl1pPr algn="l">
              <a:defRPr sz="1300"/>
            </a:lvl1pPr>
          </a:lstStyle>
          <a:p>
            <a:endParaRPr lang="en-US"/>
          </a:p>
        </p:txBody>
      </p:sp>
      <p:sp>
        <p:nvSpPr>
          <p:cNvPr id="3" name="Date Placeholder 2"/>
          <p:cNvSpPr>
            <a:spLocks noGrp="1"/>
          </p:cNvSpPr>
          <p:nvPr>
            <p:ph type="dt" sz="quarter" idx="1"/>
          </p:nvPr>
        </p:nvSpPr>
        <p:spPr>
          <a:xfrm>
            <a:off x="4143587" y="0"/>
            <a:ext cx="3169920" cy="480060"/>
          </a:xfrm>
          <a:prstGeom prst="rect">
            <a:avLst/>
          </a:prstGeom>
        </p:spPr>
        <p:txBody>
          <a:bodyPr vert="horz" lIns="96661" tIns="48331" rIns="96661" bIns="48331" rtlCol="0"/>
          <a:lstStyle>
            <a:lvl1pPr algn="r">
              <a:defRPr sz="1300"/>
            </a:lvl1pPr>
          </a:lstStyle>
          <a:p>
            <a:fld id="{81FE6DB1-C104-4B0D-AF3A-D16D7283D451}" type="datetimeFigureOut">
              <a:rPr lang="en-US" smtClean="0"/>
              <a:t>6/16/2012</a:t>
            </a:fld>
            <a:endParaRPr lang="en-US"/>
          </a:p>
        </p:txBody>
      </p:sp>
      <p:sp>
        <p:nvSpPr>
          <p:cNvPr id="4" name="Footer Placeholder 3"/>
          <p:cNvSpPr>
            <a:spLocks noGrp="1"/>
          </p:cNvSpPr>
          <p:nvPr>
            <p:ph type="ftr" sz="quarter" idx="2"/>
          </p:nvPr>
        </p:nvSpPr>
        <p:spPr>
          <a:xfrm>
            <a:off x="0" y="9119474"/>
            <a:ext cx="3169920" cy="480060"/>
          </a:xfrm>
          <a:prstGeom prst="rect">
            <a:avLst/>
          </a:prstGeom>
        </p:spPr>
        <p:txBody>
          <a:bodyPr vert="horz" lIns="96661" tIns="48331" rIns="96661" bIns="48331" rtlCol="0" anchor="b"/>
          <a:lstStyle>
            <a:lvl1pPr algn="l">
              <a:defRPr sz="1300"/>
            </a:lvl1pPr>
          </a:lstStyle>
          <a:p>
            <a:endParaRPr lang="en-US"/>
          </a:p>
        </p:txBody>
      </p:sp>
      <p:sp>
        <p:nvSpPr>
          <p:cNvPr id="5" name="Slide Number Placeholder 4"/>
          <p:cNvSpPr>
            <a:spLocks noGrp="1"/>
          </p:cNvSpPr>
          <p:nvPr>
            <p:ph type="sldNum" sz="quarter" idx="3"/>
          </p:nvPr>
        </p:nvSpPr>
        <p:spPr>
          <a:xfrm>
            <a:off x="4143587" y="9119474"/>
            <a:ext cx="3169920" cy="480060"/>
          </a:xfrm>
          <a:prstGeom prst="rect">
            <a:avLst/>
          </a:prstGeom>
        </p:spPr>
        <p:txBody>
          <a:bodyPr vert="horz" lIns="96661" tIns="48331" rIns="96661" bIns="48331" rtlCol="0" anchor="b"/>
          <a:lstStyle>
            <a:lvl1pPr algn="r">
              <a:defRPr sz="1300"/>
            </a:lvl1pPr>
          </a:lstStyle>
          <a:p>
            <a:fld id="{14853875-8451-4C55-89FA-2AB5B117D581}" type="slidenum">
              <a:rPr lang="en-US" smtClean="0"/>
              <a:t>‹#›</a:t>
            </a:fld>
            <a:endParaRPr lang="en-US"/>
          </a:p>
        </p:txBody>
      </p:sp>
    </p:spTree>
    <p:extLst>
      <p:ext uri="{BB962C8B-B14F-4D97-AF65-F5344CB8AC3E}">
        <p14:creationId xmlns:p14="http://schemas.microsoft.com/office/powerpoint/2010/main" val="317498419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0060"/>
          </a:xfrm>
          <a:prstGeom prst="rect">
            <a:avLst/>
          </a:prstGeom>
        </p:spPr>
        <p:txBody>
          <a:bodyPr vert="horz" lIns="96661" tIns="48331" rIns="96661" bIns="48331" rtlCol="0"/>
          <a:lstStyle>
            <a:lvl1pPr algn="l">
              <a:defRPr sz="1300"/>
            </a:lvl1pPr>
          </a:lstStyle>
          <a:p>
            <a:endParaRPr lang="en-US" dirty="0"/>
          </a:p>
        </p:txBody>
      </p:sp>
      <p:sp>
        <p:nvSpPr>
          <p:cNvPr id="3" name="Date Placeholder 2"/>
          <p:cNvSpPr>
            <a:spLocks noGrp="1"/>
          </p:cNvSpPr>
          <p:nvPr>
            <p:ph type="dt" idx="1"/>
          </p:nvPr>
        </p:nvSpPr>
        <p:spPr>
          <a:xfrm>
            <a:off x="4143587" y="0"/>
            <a:ext cx="3169920" cy="480060"/>
          </a:xfrm>
          <a:prstGeom prst="rect">
            <a:avLst/>
          </a:prstGeom>
        </p:spPr>
        <p:txBody>
          <a:bodyPr vert="horz" lIns="96661" tIns="48331" rIns="96661" bIns="48331" rtlCol="0"/>
          <a:lstStyle>
            <a:lvl1pPr algn="r">
              <a:defRPr sz="1300"/>
            </a:lvl1pPr>
          </a:lstStyle>
          <a:p>
            <a:fld id="{4F2A432C-833E-4BDE-A7A7-255CF0215E65}" type="datetimeFigureOut">
              <a:rPr lang="en-US" smtClean="0"/>
              <a:pPr/>
              <a:t>6/16/2012</a:t>
            </a:fld>
            <a:endParaRPr lang="en-US"/>
          </a:p>
        </p:txBody>
      </p:sp>
      <p:sp>
        <p:nvSpPr>
          <p:cNvPr id="4" name="Slide Image Placeholder 3"/>
          <p:cNvSpPr>
            <a:spLocks noGrp="1" noRot="1" noChangeAspect="1"/>
          </p:cNvSpPr>
          <p:nvPr>
            <p:ph type="sldImg" idx="2"/>
          </p:nvPr>
        </p:nvSpPr>
        <p:spPr>
          <a:xfrm>
            <a:off x="549275" y="479425"/>
            <a:ext cx="6135688" cy="4600575"/>
          </a:xfrm>
          <a:prstGeom prst="rect">
            <a:avLst/>
          </a:prstGeom>
          <a:noFill/>
          <a:ln w="12700">
            <a:noFill/>
          </a:ln>
        </p:spPr>
        <p:txBody>
          <a:bodyPr vert="horz" lIns="96661" tIns="48331" rIns="96661" bIns="48331" rtlCol="0" anchor="ctr"/>
          <a:lstStyle/>
          <a:p>
            <a:endParaRPr lang="en-US"/>
          </a:p>
        </p:txBody>
      </p:sp>
      <p:sp>
        <p:nvSpPr>
          <p:cNvPr id="5" name="Notes Placeholder 4"/>
          <p:cNvSpPr>
            <a:spLocks noGrp="1"/>
          </p:cNvSpPr>
          <p:nvPr>
            <p:ph type="body" sz="quarter" idx="3"/>
          </p:nvPr>
        </p:nvSpPr>
        <p:spPr>
          <a:xfrm>
            <a:off x="731520" y="5120640"/>
            <a:ext cx="5852160" cy="3760470"/>
          </a:xfrm>
          <a:prstGeom prst="rect">
            <a:avLst/>
          </a:prstGeom>
        </p:spPr>
        <p:txBody>
          <a:bodyPr vert="horz" lIns="96661" tIns="48331" rIns="96661" bIns="48331"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9119474"/>
            <a:ext cx="3169920" cy="480060"/>
          </a:xfrm>
          <a:prstGeom prst="rect">
            <a:avLst/>
          </a:prstGeom>
        </p:spPr>
        <p:txBody>
          <a:bodyPr vert="horz" lIns="96661" tIns="48331" rIns="96661" bIns="48331" rtlCol="0" anchor="b"/>
          <a:lstStyle>
            <a:lvl1pPr algn="l">
              <a:defRPr sz="1300"/>
            </a:lvl1pPr>
          </a:lstStyle>
          <a:p>
            <a:endParaRPr lang="en-US"/>
          </a:p>
        </p:txBody>
      </p:sp>
      <p:sp>
        <p:nvSpPr>
          <p:cNvPr id="7" name="Slide Number Placeholder 6"/>
          <p:cNvSpPr>
            <a:spLocks noGrp="1"/>
          </p:cNvSpPr>
          <p:nvPr>
            <p:ph type="sldNum" sz="quarter" idx="5"/>
          </p:nvPr>
        </p:nvSpPr>
        <p:spPr>
          <a:xfrm>
            <a:off x="4143587" y="9119474"/>
            <a:ext cx="3169920" cy="480060"/>
          </a:xfrm>
          <a:prstGeom prst="rect">
            <a:avLst/>
          </a:prstGeom>
        </p:spPr>
        <p:txBody>
          <a:bodyPr vert="horz" lIns="96661" tIns="48331" rIns="96661" bIns="48331" rtlCol="0" anchor="b"/>
          <a:lstStyle>
            <a:lvl1pPr algn="r">
              <a:defRPr sz="1300"/>
            </a:lvl1pPr>
          </a:lstStyle>
          <a:p>
            <a:fld id="{C285D0DC-BF15-4435-86F4-C5A166F24589}" type="slidenum">
              <a:rPr lang="en-US" smtClean="0"/>
              <a:pPr/>
              <a:t>‹#›</a:t>
            </a:fld>
            <a:endParaRPr lang="en-US"/>
          </a:p>
        </p:txBody>
      </p:sp>
    </p:spTree>
    <p:extLst>
      <p:ext uri="{BB962C8B-B14F-4D97-AF65-F5344CB8AC3E}">
        <p14:creationId xmlns:p14="http://schemas.microsoft.com/office/powerpoint/2010/main" val="193159365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49275" y="479425"/>
            <a:ext cx="6135688" cy="4600575"/>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C285D0DC-BF15-4435-86F4-C5A166F24589}" type="slidenum">
              <a:rPr lang="en-US" smtClean="0"/>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49275" y="479425"/>
            <a:ext cx="6135688" cy="4600575"/>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C285D0DC-BF15-4435-86F4-C5A166F24589}" type="slidenum">
              <a:rPr lang="en-US" smtClean="0"/>
              <a:pPr/>
              <a:t>10</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49275" y="479425"/>
            <a:ext cx="6135688" cy="4600575"/>
          </a:xfrm>
        </p:spPr>
      </p:sp>
      <p:sp>
        <p:nvSpPr>
          <p:cNvPr id="3" name="Notes Placeholder 2"/>
          <p:cNvSpPr>
            <a:spLocks noGrp="1"/>
          </p:cNvSpPr>
          <p:nvPr>
            <p:ph type="body" idx="1"/>
          </p:nvPr>
        </p:nvSpPr>
        <p:spPr/>
        <p:txBody>
          <a:bodyPr>
            <a:normAutofit/>
          </a:bodyPr>
          <a:lstStyle/>
          <a:p>
            <a:pPr defTabSz="966612">
              <a:defRPr/>
            </a:pPr>
            <a:r>
              <a:rPr lang="en-US" sz="1300" dirty="0"/>
              <a:t>In this world we inhabit we have data coming out of our ears. Data collected by the gigabyte, often for no other reason than that we feel it will be useful later on so we might as well have it around. Most of the data we have looks something like this and is contained in databases or data files. This particular data set is a list of coffee drinks available at Starbucks along with how many calories how much caffeine they contain. In this format the data is useful but hard to understand, especially for the layman.</a:t>
            </a:r>
          </a:p>
          <a:p>
            <a:endParaRPr lang="en-US" dirty="0"/>
          </a:p>
        </p:txBody>
      </p:sp>
      <p:sp>
        <p:nvSpPr>
          <p:cNvPr id="4" name="Slide Number Placeholder 3"/>
          <p:cNvSpPr>
            <a:spLocks noGrp="1"/>
          </p:cNvSpPr>
          <p:nvPr>
            <p:ph type="sldNum" sz="quarter" idx="10"/>
          </p:nvPr>
        </p:nvSpPr>
        <p:spPr/>
        <p:txBody>
          <a:bodyPr/>
          <a:lstStyle/>
          <a:p>
            <a:fld id="{C285D0DC-BF15-4435-86F4-C5A166F24589}" type="slidenum">
              <a:rPr lang="en-US" smtClean="0"/>
              <a:pPr/>
              <a:t>11</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49275" y="479425"/>
            <a:ext cx="6135688" cy="4600575"/>
          </a:xfrm>
        </p:spPr>
      </p:sp>
      <p:sp>
        <p:nvSpPr>
          <p:cNvPr id="3" name="Notes Placeholder 2"/>
          <p:cNvSpPr>
            <a:spLocks noGrp="1"/>
          </p:cNvSpPr>
          <p:nvPr>
            <p:ph type="body" idx="1"/>
          </p:nvPr>
        </p:nvSpPr>
        <p:spPr/>
        <p:txBody>
          <a:bodyPr>
            <a:normAutofit/>
          </a:bodyPr>
          <a:lstStyle/>
          <a:p>
            <a:pPr defTabSz="966612">
              <a:defRPr/>
            </a:pPr>
            <a:r>
              <a:rPr lang="en-US" sz="1300" dirty="0"/>
              <a:t>In this world we inhabit we have data coming out of our ears. Data collected by the gigabyte, often for no other reason than that we feel it will be useful later on so we might as well have it around. Most of the data we have looks something like this and is contained in databases or data files. This particular data set is a list of coffee drinks available at Starbucks along with how many calories how much caffeine they contain. In this format the data is useful but hard to understand, especially for the layman.</a:t>
            </a:r>
          </a:p>
          <a:p>
            <a:endParaRPr lang="en-US" dirty="0"/>
          </a:p>
        </p:txBody>
      </p:sp>
      <p:sp>
        <p:nvSpPr>
          <p:cNvPr id="4" name="Slide Number Placeholder 3"/>
          <p:cNvSpPr>
            <a:spLocks noGrp="1"/>
          </p:cNvSpPr>
          <p:nvPr>
            <p:ph type="sldNum" sz="quarter" idx="10"/>
          </p:nvPr>
        </p:nvSpPr>
        <p:spPr/>
        <p:txBody>
          <a:bodyPr/>
          <a:lstStyle/>
          <a:p>
            <a:fld id="{C285D0DC-BF15-4435-86F4-C5A166F24589}" type="slidenum">
              <a:rPr lang="en-US" smtClean="0"/>
              <a:pPr/>
              <a:t>12</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49275" y="479425"/>
            <a:ext cx="6135688" cy="4600575"/>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C285D0DC-BF15-4435-86F4-C5A166F24589}" type="slidenum">
              <a:rPr lang="en-US" smtClean="0"/>
              <a:pPr/>
              <a:t>13</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49275" y="479425"/>
            <a:ext cx="6135688" cy="4600575"/>
          </a:xfrm>
        </p:spPr>
      </p:sp>
      <p:sp>
        <p:nvSpPr>
          <p:cNvPr id="3" name="Notes Placeholder 2"/>
          <p:cNvSpPr>
            <a:spLocks noGrp="1"/>
          </p:cNvSpPr>
          <p:nvPr>
            <p:ph type="body" idx="1"/>
          </p:nvPr>
        </p:nvSpPr>
        <p:spPr/>
        <p:txBody>
          <a:bodyPr>
            <a:normAutofit/>
          </a:bodyPr>
          <a:lstStyle/>
          <a:p>
            <a:pPr defTabSz="966612">
              <a:defRPr/>
            </a:pPr>
            <a:r>
              <a:rPr lang="en-US" sz="1300" dirty="0"/>
              <a:t>In this world we inhabit we have data coming out of our ears. Data collected by the gigabyte, often for no other reason than that we feel it will be useful later on so we might as well have it around. Most of the data we have looks something like this and is contained in databases or data files. This particular data set is a list of coffee drinks available at Starbucks along with how many calories how much caffeine they contain. In this format the data is useful but hard to understand, especially for the layman.</a:t>
            </a:r>
          </a:p>
          <a:p>
            <a:endParaRPr lang="en-US" dirty="0"/>
          </a:p>
        </p:txBody>
      </p:sp>
      <p:sp>
        <p:nvSpPr>
          <p:cNvPr id="4" name="Slide Number Placeholder 3"/>
          <p:cNvSpPr>
            <a:spLocks noGrp="1"/>
          </p:cNvSpPr>
          <p:nvPr>
            <p:ph type="sldNum" sz="quarter" idx="10"/>
          </p:nvPr>
        </p:nvSpPr>
        <p:spPr/>
        <p:txBody>
          <a:bodyPr/>
          <a:lstStyle/>
          <a:p>
            <a:fld id="{C285D0DC-BF15-4435-86F4-C5A166F24589}" type="slidenum">
              <a:rPr lang="en-US" smtClean="0"/>
              <a:pPr/>
              <a:t>14</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49275" y="479425"/>
            <a:ext cx="6135688" cy="4600575"/>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C285D0DC-BF15-4435-86F4-C5A166F24589}" type="slidenum">
              <a:rPr lang="en-US" smtClean="0"/>
              <a:pPr/>
              <a:t>15</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49275" y="479425"/>
            <a:ext cx="6135688" cy="4600575"/>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C285D0DC-BF15-4435-86F4-C5A166F24589}" type="slidenum">
              <a:rPr lang="en-US" smtClean="0"/>
              <a:pPr/>
              <a:t>16</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49275" y="479425"/>
            <a:ext cx="6135688" cy="4600575"/>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C285D0DC-BF15-4435-86F4-C5A166F24589}" type="slidenum">
              <a:rPr lang="en-US" smtClean="0"/>
              <a:pPr/>
              <a:t>17</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49275" y="479425"/>
            <a:ext cx="6135688" cy="4600575"/>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C285D0DC-BF15-4435-86F4-C5A166F24589}" type="slidenum">
              <a:rPr lang="en-US" smtClean="0"/>
              <a:pPr/>
              <a:t>18</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49275" y="479425"/>
            <a:ext cx="6135688" cy="4600575"/>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C285D0DC-BF15-4435-86F4-C5A166F24589}" type="slidenum">
              <a:rPr lang="en-US" smtClean="0"/>
              <a:pPr/>
              <a:t>19</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49275" y="479425"/>
            <a:ext cx="6135688" cy="4600575"/>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C285D0DC-BF15-4435-86F4-C5A166F24589}" type="slidenum">
              <a:rPr lang="en-US" smtClean="0"/>
              <a:pPr/>
              <a:t>2</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49275" y="479425"/>
            <a:ext cx="6135688" cy="4600575"/>
          </a:xfrm>
        </p:spPr>
      </p:sp>
      <p:sp>
        <p:nvSpPr>
          <p:cNvPr id="3" name="Notes Placeholder 2"/>
          <p:cNvSpPr>
            <a:spLocks noGrp="1"/>
          </p:cNvSpPr>
          <p:nvPr>
            <p:ph type="body" idx="1"/>
          </p:nvPr>
        </p:nvSpPr>
        <p:spPr/>
        <p:txBody>
          <a:bodyPr>
            <a:normAutofit/>
          </a:bodyPr>
          <a:lstStyle/>
          <a:p>
            <a:pPr defTabSz="966612">
              <a:defRPr/>
            </a:pPr>
            <a:r>
              <a:rPr lang="en-US" sz="1300" dirty="0"/>
              <a:t>In this world we inhabit we have data coming out of our ears. Data collected by the gigabyte, often for no other reason than that we feel it will be useful later on so we might as well have it around. Most of the data we have looks something like this and is contained in databases or data files. This particular data set is a list of coffee drinks available at Starbucks along with how many calories how much caffeine they contain. In this format the data is useful but hard to understand, especially for the layman.</a:t>
            </a:r>
          </a:p>
          <a:p>
            <a:endParaRPr lang="en-US" dirty="0"/>
          </a:p>
        </p:txBody>
      </p:sp>
      <p:sp>
        <p:nvSpPr>
          <p:cNvPr id="4" name="Slide Number Placeholder 3"/>
          <p:cNvSpPr>
            <a:spLocks noGrp="1"/>
          </p:cNvSpPr>
          <p:nvPr>
            <p:ph type="sldNum" sz="quarter" idx="10"/>
          </p:nvPr>
        </p:nvSpPr>
        <p:spPr/>
        <p:txBody>
          <a:bodyPr/>
          <a:lstStyle/>
          <a:p>
            <a:fld id="{C285D0DC-BF15-4435-86F4-C5A166F24589}" type="slidenum">
              <a:rPr lang="en-US" smtClean="0"/>
              <a:pPr/>
              <a:t>20</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49275" y="479425"/>
            <a:ext cx="6135688" cy="4600575"/>
          </a:xfrm>
        </p:spPr>
      </p:sp>
      <p:sp>
        <p:nvSpPr>
          <p:cNvPr id="3" name="Notes Placeholder 2"/>
          <p:cNvSpPr>
            <a:spLocks noGrp="1"/>
          </p:cNvSpPr>
          <p:nvPr>
            <p:ph type="body" idx="1"/>
          </p:nvPr>
        </p:nvSpPr>
        <p:spPr/>
        <p:txBody>
          <a:bodyPr>
            <a:normAutofit/>
          </a:bodyPr>
          <a:lstStyle/>
          <a:p>
            <a:pPr defTabSz="966612">
              <a:defRPr/>
            </a:pPr>
            <a:endParaRPr lang="en-US" dirty="0"/>
          </a:p>
        </p:txBody>
      </p:sp>
      <p:sp>
        <p:nvSpPr>
          <p:cNvPr id="4" name="Slide Number Placeholder 3"/>
          <p:cNvSpPr>
            <a:spLocks noGrp="1"/>
          </p:cNvSpPr>
          <p:nvPr>
            <p:ph type="sldNum" sz="quarter" idx="10"/>
          </p:nvPr>
        </p:nvSpPr>
        <p:spPr/>
        <p:txBody>
          <a:bodyPr/>
          <a:lstStyle/>
          <a:p>
            <a:fld id="{C285D0DC-BF15-4435-86F4-C5A166F24589}" type="slidenum">
              <a:rPr lang="en-US" smtClean="0"/>
              <a:pPr/>
              <a:t>21</a:t>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49275" y="479425"/>
            <a:ext cx="6135688" cy="4600575"/>
          </a:xfrm>
        </p:spPr>
      </p:sp>
      <p:sp>
        <p:nvSpPr>
          <p:cNvPr id="3" name="Notes Placeholder 2"/>
          <p:cNvSpPr>
            <a:spLocks noGrp="1"/>
          </p:cNvSpPr>
          <p:nvPr>
            <p:ph type="body" idx="1"/>
          </p:nvPr>
        </p:nvSpPr>
        <p:spPr/>
        <p:txBody>
          <a:bodyPr>
            <a:normAutofit/>
          </a:bodyPr>
          <a:lstStyle/>
          <a:p>
            <a:pPr defTabSz="966612">
              <a:defRPr/>
            </a:pPr>
            <a:endParaRPr lang="en-US" dirty="0"/>
          </a:p>
        </p:txBody>
      </p:sp>
      <p:sp>
        <p:nvSpPr>
          <p:cNvPr id="4" name="Slide Number Placeholder 3"/>
          <p:cNvSpPr>
            <a:spLocks noGrp="1"/>
          </p:cNvSpPr>
          <p:nvPr>
            <p:ph type="sldNum" sz="quarter" idx="10"/>
          </p:nvPr>
        </p:nvSpPr>
        <p:spPr/>
        <p:txBody>
          <a:bodyPr/>
          <a:lstStyle/>
          <a:p>
            <a:fld id="{C285D0DC-BF15-4435-86F4-C5A166F24589}" type="slidenum">
              <a:rPr lang="en-US" smtClean="0"/>
              <a:pPr/>
              <a:t>22</a:t>
            </a:fld>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49275" y="479425"/>
            <a:ext cx="6135688" cy="4600575"/>
          </a:xfrm>
        </p:spPr>
      </p:sp>
      <p:sp>
        <p:nvSpPr>
          <p:cNvPr id="3" name="Notes Placeholder 2"/>
          <p:cNvSpPr>
            <a:spLocks noGrp="1"/>
          </p:cNvSpPr>
          <p:nvPr>
            <p:ph type="body" idx="1"/>
          </p:nvPr>
        </p:nvSpPr>
        <p:spPr/>
        <p:txBody>
          <a:bodyPr>
            <a:normAutofit/>
          </a:bodyPr>
          <a:lstStyle/>
          <a:p>
            <a:pPr defTabSz="966612">
              <a:defRPr/>
            </a:pPr>
            <a:endParaRPr lang="en-US" dirty="0"/>
          </a:p>
        </p:txBody>
      </p:sp>
      <p:sp>
        <p:nvSpPr>
          <p:cNvPr id="4" name="Slide Number Placeholder 3"/>
          <p:cNvSpPr>
            <a:spLocks noGrp="1"/>
          </p:cNvSpPr>
          <p:nvPr>
            <p:ph type="sldNum" sz="quarter" idx="10"/>
          </p:nvPr>
        </p:nvSpPr>
        <p:spPr/>
        <p:txBody>
          <a:bodyPr/>
          <a:lstStyle/>
          <a:p>
            <a:fld id="{C285D0DC-BF15-4435-86F4-C5A166F24589}" type="slidenum">
              <a:rPr lang="en-US" smtClean="0"/>
              <a:pPr/>
              <a:t>23</a:t>
            </a:fld>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49275" y="479425"/>
            <a:ext cx="6135688" cy="4600575"/>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C285D0DC-BF15-4435-86F4-C5A166F24589}" type="slidenum">
              <a:rPr lang="en-US" smtClean="0"/>
              <a:pPr/>
              <a:t>24</a:t>
            </a:fld>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49275" y="479425"/>
            <a:ext cx="6135688" cy="4600575"/>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C285D0DC-BF15-4435-86F4-C5A166F24589}" type="slidenum">
              <a:rPr lang="en-US" smtClean="0"/>
              <a:pPr/>
              <a:t>25</a:t>
            </a:fld>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49275" y="479425"/>
            <a:ext cx="6135688" cy="4600575"/>
          </a:xfrm>
        </p:spPr>
      </p:sp>
      <p:sp>
        <p:nvSpPr>
          <p:cNvPr id="3" name="Notes Placeholder 2"/>
          <p:cNvSpPr>
            <a:spLocks noGrp="1"/>
          </p:cNvSpPr>
          <p:nvPr>
            <p:ph type="body" idx="1"/>
          </p:nvPr>
        </p:nvSpPr>
        <p:spPr/>
        <p:txBody>
          <a:bodyPr>
            <a:normAutofit/>
          </a:bodyPr>
          <a:lstStyle/>
          <a:p>
            <a:pPr defTabSz="966612">
              <a:defRPr/>
            </a:pPr>
            <a:endParaRPr lang="en-US" dirty="0"/>
          </a:p>
        </p:txBody>
      </p:sp>
      <p:sp>
        <p:nvSpPr>
          <p:cNvPr id="4" name="Slide Number Placeholder 3"/>
          <p:cNvSpPr>
            <a:spLocks noGrp="1"/>
          </p:cNvSpPr>
          <p:nvPr>
            <p:ph type="sldNum" sz="quarter" idx="10"/>
          </p:nvPr>
        </p:nvSpPr>
        <p:spPr/>
        <p:txBody>
          <a:bodyPr/>
          <a:lstStyle/>
          <a:p>
            <a:fld id="{C285D0DC-BF15-4435-86F4-C5A166F24589}" type="slidenum">
              <a:rPr lang="en-US" smtClean="0"/>
              <a:pPr/>
              <a:t>26</a:t>
            </a:fld>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49275" y="479425"/>
            <a:ext cx="6135688" cy="4600575"/>
          </a:xfrm>
        </p:spPr>
      </p:sp>
      <p:sp>
        <p:nvSpPr>
          <p:cNvPr id="3" name="Notes Placeholder 2"/>
          <p:cNvSpPr>
            <a:spLocks noGrp="1"/>
          </p:cNvSpPr>
          <p:nvPr>
            <p:ph type="body" idx="1"/>
          </p:nvPr>
        </p:nvSpPr>
        <p:spPr/>
        <p:txBody>
          <a:bodyPr>
            <a:normAutofit/>
          </a:bodyPr>
          <a:lstStyle/>
          <a:p>
            <a:pPr defTabSz="966612">
              <a:defRPr/>
            </a:pPr>
            <a:endParaRPr lang="en-US" dirty="0"/>
          </a:p>
        </p:txBody>
      </p:sp>
      <p:sp>
        <p:nvSpPr>
          <p:cNvPr id="4" name="Slide Number Placeholder 3"/>
          <p:cNvSpPr>
            <a:spLocks noGrp="1"/>
          </p:cNvSpPr>
          <p:nvPr>
            <p:ph type="sldNum" sz="quarter" idx="10"/>
          </p:nvPr>
        </p:nvSpPr>
        <p:spPr/>
        <p:txBody>
          <a:bodyPr/>
          <a:lstStyle/>
          <a:p>
            <a:fld id="{C285D0DC-BF15-4435-86F4-C5A166F24589}" type="slidenum">
              <a:rPr lang="en-US" smtClean="0"/>
              <a:pPr/>
              <a:t>27</a:t>
            </a:fld>
            <a:endParaRPr 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49275" y="479425"/>
            <a:ext cx="6135688" cy="4600575"/>
          </a:xfrm>
        </p:spPr>
      </p:sp>
      <p:sp>
        <p:nvSpPr>
          <p:cNvPr id="3" name="Notes Placeholder 2"/>
          <p:cNvSpPr>
            <a:spLocks noGrp="1"/>
          </p:cNvSpPr>
          <p:nvPr>
            <p:ph type="body" idx="1"/>
          </p:nvPr>
        </p:nvSpPr>
        <p:spPr/>
        <p:txBody>
          <a:bodyPr>
            <a:normAutofit/>
          </a:bodyPr>
          <a:lstStyle/>
          <a:p>
            <a:pPr defTabSz="966612">
              <a:defRPr/>
            </a:pPr>
            <a:endParaRPr lang="en-US" dirty="0"/>
          </a:p>
        </p:txBody>
      </p:sp>
      <p:sp>
        <p:nvSpPr>
          <p:cNvPr id="4" name="Slide Number Placeholder 3"/>
          <p:cNvSpPr>
            <a:spLocks noGrp="1"/>
          </p:cNvSpPr>
          <p:nvPr>
            <p:ph type="sldNum" sz="quarter" idx="10"/>
          </p:nvPr>
        </p:nvSpPr>
        <p:spPr/>
        <p:txBody>
          <a:bodyPr/>
          <a:lstStyle/>
          <a:p>
            <a:fld id="{C285D0DC-BF15-4435-86F4-C5A166F24589}" type="slidenum">
              <a:rPr lang="en-US" smtClean="0"/>
              <a:pPr/>
              <a:t>28</a:t>
            </a:fld>
            <a:endParaRPr 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49275" y="479425"/>
            <a:ext cx="6135688" cy="4600575"/>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C285D0DC-BF15-4435-86F4-C5A166F24589}" type="slidenum">
              <a:rPr lang="en-US" smtClean="0"/>
              <a:pPr/>
              <a:t>29</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49275" y="479425"/>
            <a:ext cx="6135688" cy="4600575"/>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C285D0DC-BF15-4435-86F4-C5A166F24589}" type="slidenum">
              <a:rPr lang="en-US" smtClean="0"/>
              <a:pPr/>
              <a:t>3</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49275" y="479425"/>
            <a:ext cx="6135688" cy="4600575"/>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C285D0DC-BF15-4435-86F4-C5A166F24589}" type="slidenum">
              <a:rPr lang="en-US" smtClean="0"/>
              <a:pPr/>
              <a:t>4</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49275" y="479425"/>
            <a:ext cx="6135688" cy="4600575"/>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C285D0DC-BF15-4435-86F4-C5A166F24589}" type="slidenum">
              <a:rPr lang="en-US" smtClean="0"/>
              <a:pPr/>
              <a:t>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49275" y="479425"/>
            <a:ext cx="6135688" cy="4600575"/>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C285D0DC-BF15-4435-86F4-C5A166F24589}" type="slidenum">
              <a:rPr lang="en-US" smtClean="0"/>
              <a:pPr/>
              <a:t>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49275" y="479425"/>
            <a:ext cx="6135688" cy="4600575"/>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C285D0DC-BF15-4435-86F4-C5A166F24589}" type="slidenum">
              <a:rPr lang="en-US" smtClean="0"/>
              <a:pPr/>
              <a:t>7</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49275" y="479425"/>
            <a:ext cx="6135688" cy="4600575"/>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C285D0DC-BF15-4435-86F4-C5A166F24589}" type="slidenum">
              <a:rPr lang="en-US" smtClean="0"/>
              <a:pPr/>
              <a:t>8</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49275" y="479425"/>
            <a:ext cx="6135688" cy="4600575"/>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C285D0DC-BF15-4435-86F4-C5A166F24589}" type="slidenum">
              <a:rPr lang="en-US" smtClean="0"/>
              <a:pPr/>
              <a:t>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dirty="0"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CAEA190-5735-4D72-BC38-FBFC4A30BDC1}" type="datetimeFigureOut">
              <a:rPr lang="en-US" smtClean="0"/>
              <a:pPr/>
              <a:t>6/16/2012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15E33D3-D60F-4E2B-9462-AF75FB11B8A5}"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CAEA190-5735-4D72-BC38-FBFC4A30BDC1}" type="datetimeFigureOut">
              <a:rPr lang="en-US" smtClean="0"/>
              <a:pPr/>
              <a:t>6/16/2012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15E33D3-D60F-4E2B-9462-AF75FB11B8A5}"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CAEA190-5735-4D72-BC38-FBFC4A30BDC1}" type="datetimeFigureOut">
              <a:rPr lang="en-US" smtClean="0"/>
              <a:pPr/>
              <a:t>6/16/2012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15E33D3-D60F-4E2B-9462-AF75FB11B8A5}"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Freeform 9"/>
          <p:cNvSpPr>
            <a:spLocks/>
          </p:cNvSpPr>
          <p:nvPr userDrawn="1"/>
        </p:nvSpPr>
        <p:spPr bwMode="auto">
          <a:xfrm flipH="1" flipV="1">
            <a:off x="-1143000" y="5029200"/>
            <a:ext cx="10287000" cy="1828800"/>
          </a:xfrm>
          <a:custGeom>
            <a:avLst/>
            <a:gdLst/>
            <a:ahLst/>
            <a:cxnLst>
              <a:cxn ang="0">
                <a:pos x="30" y="0"/>
              </a:cxn>
              <a:cxn ang="0">
                <a:pos x="406" y="0"/>
              </a:cxn>
              <a:cxn ang="0">
                <a:pos x="438" y="30"/>
              </a:cxn>
              <a:cxn ang="0">
                <a:pos x="438" y="103"/>
              </a:cxn>
              <a:cxn ang="0">
                <a:pos x="0" y="261"/>
              </a:cxn>
              <a:cxn ang="0">
                <a:pos x="0" y="30"/>
              </a:cxn>
              <a:cxn ang="0">
                <a:pos x="30" y="0"/>
              </a:cxn>
            </a:cxnLst>
            <a:rect l="0" t="0" r="r" b="b"/>
            <a:pathLst>
              <a:path w="438" h="261">
                <a:moveTo>
                  <a:pt x="30" y="0"/>
                </a:moveTo>
                <a:cubicBezTo>
                  <a:pt x="30" y="0"/>
                  <a:pt x="406" y="0"/>
                  <a:pt x="406" y="0"/>
                </a:cubicBezTo>
                <a:cubicBezTo>
                  <a:pt x="423" y="0"/>
                  <a:pt x="438" y="13"/>
                  <a:pt x="438" y="30"/>
                </a:cubicBezTo>
                <a:cubicBezTo>
                  <a:pt x="438" y="30"/>
                  <a:pt x="438" y="103"/>
                  <a:pt x="438" y="103"/>
                </a:cubicBezTo>
                <a:cubicBezTo>
                  <a:pt x="237" y="124"/>
                  <a:pt x="73" y="184"/>
                  <a:pt x="0" y="261"/>
                </a:cubicBezTo>
                <a:cubicBezTo>
                  <a:pt x="0" y="261"/>
                  <a:pt x="0" y="30"/>
                  <a:pt x="0" y="30"/>
                </a:cubicBezTo>
                <a:cubicBezTo>
                  <a:pt x="0" y="13"/>
                  <a:pt x="13" y="0"/>
                  <a:pt x="30" y="0"/>
                </a:cubicBezTo>
                <a:close/>
              </a:path>
            </a:pathLst>
          </a:custGeom>
          <a:gradFill flip="none" rotWithShape="1">
            <a:gsLst>
              <a:gs pos="0">
                <a:srgbClr val="FFFFFF">
                  <a:alpha val="22000"/>
                </a:srgbClr>
              </a:gs>
              <a:gs pos="95000">
                <a:srgbClr val="FFFFFF">
                  <a:alpha val="0"/>
                </a:srgbClr>
              </a:gs>
            </a:gsLst>
            <a:path path="circle">
              <a:fillToRect l="50000" t="50000" r="50000" b="50000"/>
            </a:path>
            <a:tileRect/>
          </a:gradFill>
          <a:ln w="9525">
            <a:noFill/>
            <a:round/>
            <a:headEnd/>
            <a:tailEnd/>
          </a:ln>
          <a:effectLst>
            <a:outerShdw blurRad="50800" dist="38100" dir="16200000" rotWithShape="0">
              <a:schemeClr val="tx1">
                <a:alpha val="40000"/>
              </a:schemeClr>
            </a:outerShdw>
          </a:effectLst>
        </p:spPr>
        <p:txBody>
          <a:bodyPr vert="horz" wrap="square" lIns="91440" tIns="45720" rIns="91440" bIns="45720" numCol="1" anchor="t" anchorCtr="0" compatLnSpc="1">
            <a:prstTxWarp prst="textNoShape">
              <a:avLst/>
            </a:prstTxWarp>
          </a:bodyPr>
          <a:lstStyle/>
          <a:p>
            <a:pPr defTabSz="914363"/>
            <a:endParaRPr lang="en-US">
              <a:solidFill>
                <a:srgbClr val="FFFFFF"/>
              </a:solidFill>
            </a:endParaRPr>
          </a:p>
        </p:txBody>
      </p:sp>
    </p:spTree>
    <p:extLst>
      <p:ext uri="{BB962C8B-B14F-4D97-AF65-F5344CB8AC3E}">
        <p14:creationId xmlns:p14="http://schemas.microsoft.com/office/powerpoint/2010/main" val="114037611"/>
      </p:ext>
    </p:extLst>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371600"/>
            <a:ext cx="8229600" cy="1143000"/>
          </a:xfrm>
        </p:spPr>
        <p:txBody>
          <a:bodyPr/>
          <a:lstStyle>
            <a:lvl1pPr algn="l">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2590800"/>
            <a:ext cx="8229600" cy="3535363"/>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1CAEA190-5735-4D72-BC38-FBFC4A30BDC1}" type="datetimeFigureOut">
              <a:rPr lang="en-US" smtClean="0"/>
              <a:pPr/>
              <a:t>6/16/2012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15E33D3-D60F-4E2B-9462-AF75FB11B8A5}"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CAEA190-5735-4D72-BC38-FBFC4A30BDC1}" type="datetimeFigureOut">
              <a:rPr lang="en-US" smtClean="0"/>
              <a:pPr/>
              <a:t>6/16/2012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15E33D3-D60F-4E2B-9462-AF75FB11B8A5}"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0"/>
            <a:ext cx="8229600" cy="1143000"/>
          </a:xfrm>
        </p:spPr>
        <p:txBody>
          <a:bodyPr/>
          <a:lstStyle/>
          <a:p>
            <a:r>
              <a:rPr lang="en-US" dirty="0" smtClean="0"/>
              <a:t>Click to edit Master title style</a:t>
            </a:r>
            <a:endParaRPr lang="en-US" dirty="0"/>
          </a:p>
        </p:txBody>
      </p:sp>
      <p:sp>
        <p:nvSpPr>
          <p:cNvPr id="3" name="Content Placeholder 2"/>
          <p:cNvSpPr>
            <a:spLocks noGrp="1"/>
          </p:cNvSpPr>
          <p:nvPr>
            <p:ph sz="half" idx="1"/>
          </p:nvPr>
        </p:nvSpPr>
        <p:spPr>
          <a:xfrm>
            <a:off x="457200" y="1981200"/>
            <a:ext cx="4038600" cy="4144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4038600" cy="4144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CAEA190-5735-4D72-BC38-FBFC4A30BDC1}" type="datetimeFigureOut">
              <a:rPr lang="en-US" smtClean="0"/>
              <a:pPr/>
              <a:t>6/16/2012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15E33D3-D60F-4E2B-9462-AF75FB11B8A5}"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CAEA190-5735-4D72-BC38-FBFC4A30BDC1}" type="datetimeFigureOut">
              <a:rPr lang="en-US" smtClean="0"/>
              <a:pPr/>
              <a:t>6/16/2012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15E33D3-D60F-4E2B-9462-AF75FB11B8A5}"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685800"/>
            <a:ext cx="8229600" cy="1143000"/>
          </a:xfrm>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CAEA190-5735-4D72-BC38-FBFC4A30BDC1}" type="datetimeFigureOut">
              <a:rPr lang="en-US" smtClean="0"/>
              <a:pPr/>
              <a:t>6/16/2012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15E33D3-D60F-4E2B-9462-AF75FB11B8A5}"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CAEA190-5735-4D72-BC38-FBFC4A30BDC1}" type="datetimeFigureOut">
              <a:rPr lang="en-US" smtClean="0"/>
              <a:pPr/>
              <a:t>6/16/2012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15E33D3-D60F-4E2B-9462-AF75FB11B8A5}"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990600"/>
            <a:ext cx="5111750" cy="513556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CAEA190-5735-4D72-BC38-FBFC4A30BDC1}" type="datetimeFigureOut">
              <a:rPr lang="en-US" smtClean="0"/>
              <a:pPr/>
              <a:t>6/16/2012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15E33D3-D60F-4E2B-9462-AF75FB11B8A5}"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CAEA190-5735-4D72-BC38-FBFC4A30BDC1}" type="datetimeFigureOut">
              <a:rPr lang="en-US" smtClean="0"/>
              <a:pPr/>
              <a:t>6/16/2012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15E33D3-D60F-4E2B-9462-AF75FB11B8A5}" type="slidenum">
              <a:rPr lang="en-US" smtClean="0"/>
              <a:pPr/>
              <a:t>‹#›</a:t>
            </a:fld>
            <a:endParaRPr lang="en-US"/>
          </a:p>
        </p:txBody>
      </p:sp>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17" Type="http://schemas.openxmlformats.org/officeDocument/2006/relationships/image" Target="../media/image5.png"/><Relationship Id="rId2" Type="http://schemas.openxmlformats.org/officeDocument/2006/relationships/slideLayout" Target="../slideLayouts/slideLayout2.xml"/><Relationship Id="rId16"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theme" Target="../theme/theme2.xml"/><Relationship Id="rId1" Type="http://schemas.openxmlformats.org/officeDocument/2006/relationships/slideLayout" Target="../slideLayouts/slideLayout12.xml"/><Relationship Id="rId5" Type="http://schemas.openxmlformats.org/officeDocument/2006/relationships/image" Target="../media/image8.png"/><Relationship Id="rId4" Type="http://schemas.openxmlformats.org/officeDocument/2006/relationships/image" Target="../media/image7.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151515"/>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685800"/>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2057400"/>
            <a:ext cx="8229600" cy="40687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CAEA190-5735-4D72-BC38-FBFC4A30BDC1}" type="datetimeFigureOut">
              <a:rPr lang="en-US" smtClean="0"/>
              <a:pPr/>
              <a:t>6/16/2012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15E33D3-D60F-4E2B-9462-AF75FB11B8A5}" type="slidenum">
              <a:rPr lang="en-US" smtClean="0"/>
              <a:pPr/>
              <a:t>‹#›</a:t>
            </a:fld>
            <a:endParaRPr lang="en-US"/>
          </a:p>
        </p:txBody>
      </p:sp>
      <p:pic>
        <p:nvPicPr>
          <p:cNvPr id="1028" name="Picture 4" descr="Machine generated alternative text: 100%&#10;‘ Venezuela&#10;Macedonia Poland&#10;Mexico&#10;Chlle ‘Croatia&#10;Argentina&#10;Kazakhstan&#10;.&#10;Lithuania&#10;World of Faith&#10;Spheres foi’ each country are sized&#10;relative to their popuLations. Data&#10;not available for all countries.&#10;DOMINANT RELIGION KEY&#10;Catholic Other Mu&amp;im Others&#10;Christian&#10;‘and&#10;•&#10;.&#10;Saudi&#10;Arabia&#10;razil&#10;Panama&#10;Malta&#10;.&#10;.&#10;70&#10;Ita/&#10;øGreece&#10;Serbia&#10;50&#10;Uzbekistan&#10;.&#10;0Ukraine&#10;. Ireland&#10;Israel&#10;o&#10;Spain&#10;40&#10;.&#10;G&#10;Huary&#10;Canada&#10;South Korea &#10;Switzerland&#10;Germany&#10;30&#10;‘fletnam&#10;“.—,&#10;20&#10;.&#10;O France&#10;(j) Britain&#10;Japan&#10;Percent who say that religion&#10;Is an lnortant part of their&#10;daily lives&#10;• Hong Kong&#10;OD.P. Per capita 4n thousands)&#10;j’&#10;Denmark&#10;• Sweden&#10;Sou’ce: Ga&amp;. CIA The Woild Fectbook”"/>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155575" y="-24601488"/>
            <a:ext cx="5667375" cy="9467850"/>
          </a:xfrm>
          <a:prstGeom prst="rect">
            <a:avLst/>
          </a:prstGeom>
          <a:noFill/>
          <a:extLst>
            <a:ext uri="{909E8E84-426E-40DD-AFC4-6F175D3DCCD1}">
              <a14:hiddenFill xmlns:a14="http://schemas.microsoft.com/office/drawing/2010/main">
                <a:solidFill>
                  <a:srgbClr val="FFFFFF"/>
                </a:solidFill>
              </a14:hiddenFill>
            </a:ext>
          </a:extLst>
        </p:spPr>
      </p:pic>
      <p:pic>
        <p:nvPicPr>
          <p:cNvPr id="1029" name="Picture 5" descr="Machine generated alternative text: guess who came over to&#10;check our our battlestar&#10;galactia work&#10;http://twitpic.com/2lb3uy&#10;Twitter for ¡Phone - 9/4/2010 5:21:33 PM&#10;t1 Retweeted by @chaeseco"/>
          <p:cNvPicPr>
            <a:picLocks noChangeAspect="1" noChangeArrowheads="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2195513" y="-23685500"/>
            <a:ext cx="4848225" cy="3943350"/>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Machine generated alternative text: First day in months where it’s&#10;been nice enough sit outside&#10;for both lunch (Fells Point)&#10;and dinner (Olney Ale&#10;House).&#10;Ashton-Sandy Spring, MD&#10;Twitter for ¡Phone - 9/4/2010 "/>
          <p:cNvPicPr>
            <a:picLocks noChangeAspect="1" noChangeArrowheads="1"/>
          </p:cNvPicPr>
          <p:nvPr userDrawn="1"/>
        </p:nvPicPr>
        <p:blipFill>
          <a:blip r:embed="rId15">
            <a:extLst>
              <a:ext uri="{28A0092B-C50C-407E-A947-70E740481C1C}">
                <a14:useLocalDpi xmlns:a14="http://schemas.microsoft.com/office/drawing/2010/main" val="0"/>
              </a:ext>
            </a:extLst>
          </a:blip>
          <a:srcRect/>
          <a:stretch>
            <a:fillRect/>
          </a:stretch>
        </p:blipFill>
        <p:spPr bwMode="auto">
          <a:xfrm>
            <a:off x="2195513" y="-13150850"/>
            <a:ext cx="4781550" cy="3409950"/>
          </a:xfrm>
          <a:prstGeom prst="rect">
            <a:avLst/>
          </a:prstGeom>
          <a:noFill/>
          <a:extLst>
            <a:ext uri="{909E8E84-426E-40DD-AFC4-6F175D3DCCD1}">
              <a14:hiddenFill xmlns:a14="http://schemas.microsoft.com/office/drawing/2010/main">
                <a:solidFill>
                  <a:srgbClr val="FFFFFF"/>
                </a:solidFill>
              </a14:hiddenFill>
            </a:ext>
          </a:extLst>
        </p:spPr>
      </p:pic>
      <p:pic>
        <p:nvPicPr>
          <p:cNvPr id="1031" name="Picture 7" descr="Machine generated alternative text: WHAT I AM TALKING ABOUT I"/>
          <p:cNvPicPr>
            <a:picLocks noChangeAspect="1" noChangeArrowheads="1"/>
          </p:cNvPicPr>
          <p:nvPr userDrawn="1"/>
        </p:nvPicPr>
        <p:blipFill>
          <a:blip r:embed="rId16">
            <a:extLst>
              <a:ext uri="{28A0092B-C50C-407E-A947-70E740481C1C}">
                <a14:useLocalDpi xmlns:a14="http://schemas.microsoft.com/office/drawing/2010/main" val="0"/>
              </a:ext>
            </a:extLst>
          </a:blip>
          <a:srcRect/>
          <a:stretch>
            <a:fillRect/>
          </a:stretch>
        </p:blipFill>
        <p:spPr bwMode="auto">
          <a:xfrm>
            <a:off x="2195513" y="-3594100"/>
            <a:ext cx="4362450" cy="619125"/>
          </a:xfrm>
          <a:prstGeom prst="rect">
            <a:avLst/>
          </a:prstGeom>
          <a:noFill/>
          <a:extLst>
            <a:ext uri="{909E8E84-426E-40DD-AFC4-6F175D3DCCD1}">
              <a14:hiddenFill xmlns:a14="http://schemas.microsoft.com/office/drawing/2010/main">
                <a:solidFill>
                  <a:srgbClr val="FFFFFF"/>
                </a:solidFill>
              </a14:hiddenFill>
            </a:ext>
          </a:extLst>
        </p:spPr>
      </p:pic>
      <p:pic>
        <p:nvPicPr>
          <p:cNvPr id="1033" name="Picture 9" descr="Machine generated alternative text: "/>
          <p:cNvPicPr>
            <a:picLocks noChangeAspect="1" noChangeArrowheads="1"/>
          </p:cNvPicPr>
          <p:nvPr userDrawn="1"/>
        </p:nvPicPr>
        <p:blipFill>
          <a:blip r:embed="rId17">
            <a:extLst>
              <a:ext uri="{28A0092B-C50C-407E-A947-70E740481C1C}">
                <a14:useLocalDpi xmlns:a14="http://schemas.microsoft.com/office/drawing/2010/main" val="0"/>
              </a:ext>
            </a:extLst>
          </a:blip>
          <a:srcRect/>
          <a:stretch>
            <a:fillRect/>
          </a:stretch>
        </p:blipFill>
        <p:spPr bwMode="auto">
          <a:xfrm>
            <a:off x="2103438" y="15519400"/>
            <a:ext cx="8658225" cy="8505825"/>
          </a:xfrm>
          <a:prstGeom prst="rect">
            <a:avLst/>
          </a:prstGeom>
          <a:noFill/>
          <a:extLst>
            <a:ext uri="{909E8E84-426E-40DD-AFC4-6F175D3DCCD1}">
              <a14:hiddenFill xmlns:a14="http://schemas.microsoft.com/office/drawing/2010/main">
                <a:solidFill>
                  <a:srgbClr val="FFFFFF"/>
                </a:solidFill>
              </a14:hiddenFill>
            </a:ext>
          </a:extLst>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iming>
    <p:tnLst>
      <p:par>
        <p:cTn id="1" dur="indefinite" restart="never" nodeType="tmRoot"/>
      </p:par>
    </p:tnLst>
  </p:timing>
  <p:txStyles>
    <p:titleStyle>
      <a:lvl1pPr algn="ctr" defTabSz="914400" rtl="0" eaLnBrk="1" latinLnBrk="0" hangingPunct="1">
        <a:spcBef>
          <a:spcPct val="0"/>
        </a:spcBef>
        <a:buNone/>
        <a:defRPr sz="4400" kern="1200">
          <a:solidFill>
            <a:schemeClr val="bg1">
              <a:lumMod val="95000"/>
            </a:schemeClr>
          </a:solidFill>
          <a:latin typeface="Segoe WP Semibold" pitchFamily="34" charset="0"/>
          <a:ea typeface="Franchise" pitchFamily="49" charset="0"/>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bg1">
              <a:lumMod val="95000"/>
            </a:schemeClr>
          </a:solidFill>
          <a:latin typeface="Segoe WP" pitchFamily="34" charset="0"/>
          <a:ea typeface="Franchise" pitchFamily="49" charset="0"/>
          <a:cs typeface="+mn-cs"/>
        </a:defRPr>
      </a:lvl1pPr>
      <a:lvl2pPr marL="742950" indent="-285750" algn="l" defTabSz="914400" rtl="0" eaLnBrk="1" latinLnBrk="0" hangingPunct="1">
        <a:spcBef>
          <a:spcPct val="20000"/>
        </a:spcBef>
        <a:buFont typeface="Arial" pitchFamily="34" charset="0"/>
        <a:buChar char="–"/>
        <a:defRPr sz="2800" kern="1200">
          <a:solidFill>
            <a:schemeClr val="bg1">
              <a:lumMod val="95000"/>
            </a:schemeClr>
          </a:solidFill>
          <a:latin typeface="Segoe WP SemiLight" pitchFamily="34" charset="0"/>
          <a:ea typeface="Franchise" pitchFamily="49" charset="0"/>
          <a:cs typeface="+mn-cs"/>
        </a:defRPr>
      </a:lvl2pPr>
      <a:lvl3pPr marL="1143000" indent="-228600" algn="l" defTabSz="914400" rtl="0" eaLnBrk="1" latinLnBrk="0" hangingPunct="1">
        <a:spcBef>
          <a:spcPct val="20000"/>
        </a:spcBef>
        <a:buFont typeface="Arial" pitchFamily="34" charset="0"/>
        <a:buChar char="•"/>
        <a:defRPr sz="2400" kern="1200">
          <a:solidFill>
            <a:schemeClr val="bg1">
              <a:lumMod val="95000"/>
            </a:schemeClr>
          </a:solidFill>
          <a:latin typeface="Segoe WP SemiLight" pitchFamily="34" charset="0"/>
          <a:ea typeface="Franchise" pitchFamily="49" charset="0"/>
          <a:cs typeface="+mn-cs"/>
        </a:defRPr>
      </a:lvl3pPr>
      <a:lvl4pPr marL="1600200" indent="-228600" algn="l" defTabSz="914400" rtl="0" eaLnBrk="1" latinLnBrk="0" hangingPunct="1">
        <a:spcBef>
          <a:spcPct val="20000"/>
        </a:spcBef>
        <a:buFont typeface="Arial" pitchFamily="34" charset="0"/>
        <a:buChar char="–"/>
        <a:defRPr sz="2000" kern="1200">
          <a:solidFill>
            <a:schemeClr val="bg1">
              <a:lumMod val="95000"/>
            </a:schemeClr>
          </a:solidFill>
          <a:latin typeface="Segoe WP SemiLight" pitchFamily="34" charset="0"/>
          <a:ea typeface="Franchise" pitchFamily="49" charset="0"/>
          <a:cs typeface="+mn-cs"/>
        </a:defRPr>
      </a:lvl4pPr>
      <a:lvl5pPr marL="2057400" indent="-228600" algn="l" defTabSz="914400" rtl="0" eaLnBrk="1" latinLnBrk="0" hangingPunct="1">
        <a:spcBef>
          <a:spcPct val="20000"/>
        </a:spcBef>
        <a:buFont typeface="Arial" pitchFamily="34" charset="0"/>
        <a:buChar char="»"/>
        <a:defRPr sz="2000" kern="1200">
          <a:solidFill>
            <a:schemeClr val="bg1">
              <a:lumMod val="95000"/>
            </a:schemeClr>
          </a:solidFill>
          <a:latin typeface="Segoe WP SemiLight" pitchFamily="34" charset="0"/>
          <a:ea typeface="Franchise" pitchFamily="49" charset="0"/>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093224162"/>
      </p:ext>
    </p:extLst>
  </p:cSld>
  <p:clrMap bg1="dk1" tx1="lt1" bg2="dk2" tx2="lt2" accent1="accent1" accent2="accent2" accent3="accent3" accent4="accent4" accent5="accent5" accent6="accent6" hlink="hlink" folHlink="folHlink"/>
  <p:sldLayoutIdLst>
    <p:sldLayoutId id="2147483661" r:id="rId1"/>
  </p:sldLayoutIdLst>
  <p:transition>
    <p:fade/>
  </p:transition>
  <p:txStyles>
    <p:titleStyle>
      <a:lvl1pPr algn="l" defTabSz="914363" rtl="0" eaLnBrk="1" latinLnBrk="0" hangingPunct="1">
        <a:lnSpc>
          <a:spcPct val="90000"/>
        </a:lnSpc>
        <a:spcBef>
          <a:spcPct val="0"/>
        </a:spcBef>
        <a:buNone/>
        <a:defRPr lang="en-US" sz="4800" b="0" kern="1200" cap="none" spc="-150" dirty="0" smtClean="0">
          <a:ln w="3175">
            <a:noFill/>
          </a:ln>
          <a:gradFill flip="none" rotWithShape="1">
            <a:gsLst>
              <a:gs pos="0">
                <a:schemeClr val="tx1"/>
              </a:gs>
              <a:gs pos="86000">
                <a:schemeClr val="tx1"/>
              </a:gs>
            </a:gsLst>
            <a:lin ang="5400000" scaled="0"/>
            <a:tileRect/>
          </a:gradFill>
          <a:effectLst/>
          <a:latin typeface="+mj-lt"/>
          <a:ea typeface="+mn-ea"/>
          <a:cs typeface="Arial" charset="0"/>
        </a:defRPr>
      </a:lvl1pPr>
    </p:titleStyle>
    <p:bodyStyle>
      <a:lvl1pPr marL="460375" indent="-460375" algn="l" defTabSz="914363" rtl="0" eaLnBrk="1" latinLnBrk="0" hangingPunct="1">
        <a:lnSpc>
          <a:spcPct val="90000"/>
        </a:lnSpc>
        <a:spcBef>
          <a:spcPct val="20000"/>
        </a:spcBef>
        <a:buFontTx/>
        <a:buBlip>
          <a:blip r:embed="rId4"/>
        </a:buBlip>
        <a:defRPr sz="3200" kern="1200">
          <a:gradFill>
            <a:gsLst>
              <a:gs pos="0">
                <a:schemeClr val="tx1"/>
              </a:gs>
              <a:gs pos="86000">
                <a:schemeClr val="tx1"/>
              </a:gs>
            </a:gsLst>
            <a:lin ang="5400000" scaled="0"/>
          </a:gradFill>
          <a:latin typeface="+mn-lt"/>
          <a:ea typeface="+mn-ea"/>
          <a:cs typeface="+mn-cs"/>
        </a:defRPr>
      </a:lvl1pPr>
      <a:lvl2pPr marL="855663" indent="-395288" algn="l" defTabSz="914363" rtl="0" eaLnBrk="1" latinLnBrk="0" hangingPunct="1">
        <a:lnSpc>
          <a:spcPct val="90000"/>
        </a:lnSpc>
        <a:spcBef>
          <a:spcPct val="20000"/>
        </a:spcBef>
        <a:buFontTx/>
        <a:buBlip>
          <a:blip r:embed="rId5"/>
        </a:buBlip>
        <a:defRPr sz="2800" kern="1200">
          <a:gradFill>
            <a:gsLst>
              <a:gs pos="0">
                <a:schemeClr val="tx1"/>
              </a:gs>
              <a:gs pos="86000">
                <a:schemeClr val="tx1"/>
              </a:gs>
            </a:gsLst>
            <a:lin ang="5400000" scaled="0"/>
          </a:gradFill>
          <a:latin typeface="+mn-lt"/>
          <a:ea typeface="+mn-ea"/>
          <a:cs typeface="+mn-cs"/>
        </a:defRPr>
      </a:lvl2pPr>
      <a:lvl3pPr marL="1258888" indent="-403225" algn="l" defTabSz="914363" rtl="0" eaLnBrk="1" latinLnBrk="0" hangingPunct="1">
        <a:lnSpc>
          <a:spcPct val="90000"/>
        </a:lnSpc>
        <a:spcBef>
          <a:spcPct val="20000"/>
        </a:spcBef>
        <a:buFontTx/>
        <a:buBlip>
          <a:blip r:embed="rId5"/>
        </a:buBlip>
        <a:defRPr sz="2400" kern="1200">
          <a:gradFill>
            <a:gsLst>
              <a:gs pos="0">
                <a:schemeClr val="tx1"/>
              </a:gs>
              <a:gs pos="86000">
                <a:schemeClr val="tx1"/>
              </a:gs>
            </a:gsLst>
            <a:lin ang="5400000" scaled="0"/>
          </a:gradFill>
          <a:latin typeface="+mn-lt"/>
          <a:ea typeface="+mn-ea"/>
          <a:cs typeface="+mn-cs"/>
        </a:defRPr>
      </a:lvl3pPr>
      <a:lvl4pPr marL="1604963" indent="-346075" algn="l" defTabSz="914363" rtl="0" eaLnBrk="1" latinLnBrk="0" hangingPunct="1">
        <a:lnSpc>
          <a:spcPct val="90000"/>
        </a:lnSpc>
        <a:spcBef>
          <a:spcPct val="20000"/>
        </a:spcBef>
        <a:buFontTx/>
        <a:buBlip>
          <a:blip r:embed="rId5"/>
        </a:buBlip>
        <a:defRPr sz="2000" kern="1200">
          <a:gradFill>
            <a:gsLst>
              <a:gs pos="0">
                <a:schemeClr val="tx1"/>
              </a:gs>
              <a:gs pos="86000">
                <a:schemeClr val="tx1"/>
              </a:gs>
            </a:gsLst>
            <a:lin ang="5400000" scaled="0"/>
          </a:gradFill>
          <a:latin typeface="+mn-lt"/>
          <a:ea typeface="+mn-ea"/>
          <a:cs typeface="+mn-cs"/>
        </a:defRPr>
      </a:lvl4pPr>
      <a:lvl5pPr marL="1941513" indent="-336550" algn="l" defTabSz="914363" rtl="0" eaLnBrk="1" latinLnBrk="0" hangingPunct="1">
        <a:lnSpc>
          <a:spcPct val="90000"/>
        </a:lnSpc>
        <a:spcBef>
          <a:spcPct val="20000"/>
        </a:spcBef>
        <a:buFontTx/>
        <a:buBlip>
          <a:blip r:embed="rId5"/>
        </a:buBlip>
        <a:defRPr sz="2000" kern="1200">
          <a:gradFill>
            <a:gsLst>
              <a:gs pos="0">
                <a:schemeClr val="tx1"/>
              </a:gs>
              <a:gs pos="86000">
                <a:schemeClr val="tx1"/>
              </a:gs>
            </a:gsLst>
            <a:lin ang="5400000" scaled="0"/>
          </a:gra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1.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7.xml"/><Relationship Id="rId1" Type="http://schemas.openxmlformats.org/officeDocument/2006/relationships/tags" Target="../tags/tag10.xml"/><Relationship Id="rId4" Type="http://schemas.openxmlformats.org/officeDocument/2006/relationships/image" Target="../media/image11.png"/></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7.xml"/><Relationship Id="rId1" Type="http://schemas.openxmlformats.org/officeDocument/2006/relationships/tags" Target="../tags/tag11.xml"/><Relationship Id="rId4" Type="http://schemas.openxmlformats.org/officeDocument/2006/relationships/image" Target="../media/image11.png"/></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7.xml"/><Relationship Id="rId1" Type="http://schemas.openxmlformats.org/officeDocument/2006/relationships/tags" Target="../tags/tag12.xml"/><Relationship Id="rId4" Type="http://schemas.openxmlformats.org/officeDocument/2006/relationships/image" Target="../media/image11.png"/></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7.xml"/><Relationship Id="rId1" Type="http://schemas.openxmlformats.org/officeDocument/2006/relationships/tags" Target="../tags/tag13.xml"/><Relationship Id="rId4" Type="http://schemas.openxmlformats.org/officeDocument/2006/relationships/image" Target="../media/image12.png"/></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7.xml"/><Relationship Id="rId1" Type="http://schemas.openxmlformats.org/officeDocument/2006/relationships/tags" Target="../tags/tag14.xml"/><Relationship Id="rId4" Type="http://schemas.openxmlformats.org/officeDocument/2006/relationships/image" Target="../media/image12.png"/></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7.xml"/><Relationship Id="rId1" Type="http://schemas.openxmlformats.org/officeDocument/2006/relationships/tags" Target="../tags/tag15.xml"/><Relationship Id="rId5" Type="http://schemas.openxmlformats.org/officeDocument/2006/relationships/image" Target="../media/image11.png"/><Relationship Id="rId4" Type="http://schemas.openxmlformats.org/officeDocument/2006/relationships/image" Target="../media/image10.png"/></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7.xml"/><Relationship Id="rId1" Type="http://schemas.openxmlformats.org/officeDocument/2006/relationships/tags" Target="../tags/tag16.xml"/></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7.xml"/><Relationship Id="rId1" Type="http://schemas.openxmlformats.org/officeDocument/2006/relationships/tags" Target="../tags/tag17.xml"/></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7.xml"/><Relationship Id="rId1" Type="http://schemas.openxmlformats.org/officeDocument/2006/relationships/tags" Target="../tags/tag18.xml"/></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7.xml"/><Relationship Id="rId1" Type="http://schemas.openxmlformats.org/officeDocument/2006/relationships/tags" Target="../tags/tag19.xml"/><Relationship Id="rId4" Type="http://schemas.openxmlformats.org/officeDocument/2006/relationships/image" Target="../media/image13.png"/></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7.xml"/><Relationship Id="rId1" Type="http://schemas.openxmlformats.org/officeDocument/2006/relationships/tags" Target="../tags/tag2.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7.xml"/><Relationship Id="rId1" Type="http://schemas.openxmlformats.org/officeDocument/2006/relationships/tags" Target="../tags/tag20.xml"/><Relationship Id="rId4" Type="http://schemas.openxmlformats.org/officeDocument/2006/relationships/image" Target="../media/image14.png"/></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7.xml"/><Relationship Id="rId1" Type="http://schemas.openxmlformats.org/officeDocument/2006/relationships/tags" Target="../tags/tag21.xml"/></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7.xml"/><Relationship Id="rId1" Type="http://schemas.openxmlformats.org/officeDocument/2006/relationships/tags" Target="../tags/tag22.xml"/></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7.xml"/><Relationship Id="rId1" Type="http://schemas.openxmlformats.org/officeDocument/2006/relationships/tags" Target="../tags/tag23.xml"/></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7.xml"/><Relationship Id="rId1" Type="http://schemas.openxmlformats.org/officeDocument/2006/relationships/tags" Target="../tags/tag24.xml"/></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7.xml"/><Relationship Id="rId1" Type="http://schemas.openxmlformats.org/officeDocument/2006/relationships/tags" Target="../tags/tag25.xml"/></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26.xml"/><Relationship Id="rId2" Type="http://schemas.openxmlformats.org/officeDocument/2006/relationships/slideLayout" Target="../slideLayouts/slideLayout7.xml"/><Relationship Id="rId1" Type="http://schemas.openxmlformats.org/officeDocument/2006/relationships/tags" Target="../tags/tag26.xml"/></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27.xml"/><Relationship Id="rId2" Type="http://schemas.openxmlformats.org/officeDocument/2006/relationships/slideLayout" Target="../slideLayouts/slideLayout7.xml"/><Relationship Id="rId1" Type="http://schemas.openxmlformats.org/officeDocument/2006/relationships/tags" Target="../tags/tag27.xml"/></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28.xml"/><Relationship Id="rId2" Type="http://schemas.openxmlformats.org/officeDocument/2006/relationships/slideLayout" Target="../slideLayouts/slideLayout7.xml"/><Relationship Id="rId1" Type="http://schemas.openxmlformats.org/officeDocument/2006/relationships/tags" Target="../tags/tag28.xml"/><Relationship Id="rId4" Type="http://schemas.openxmlformats.org/officeDocument/2006/relationships/image" Target="../media/image15.jpeg"/></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29.xml"/><Relationship Id="rId2" Type="http://schemas.openxmlformats.org/officeDocument/2006/relationships/slideLayout" Target="../slideLayouts/slideLayout2.xml"/><Relationship Id="rId1" Type="http://schemas.openxmlformats.org/officeDocument/2006/relationships/tags" Target="../tags/tag29.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7.xml"/><Relationship Id="rId1" Type="http://schemas.openxmlformats.org/officeDocument/2006/relationships/tags" Target="../tags/tag3.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7.xml"/><Relationship Id="rId1" Type="http://schemas.openxmlformats.org/officeDocument/2006/relationships/tags" Target="../tags/tag4.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7.xml"/><Relationship Id="rId1" Type="http://schemas.openxmlformats.org/officeDocument/2006/relationships/tags" Target="../tags/tag5.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7.xml"/><Relationship Id="rId1" Type="http://schemas.openxmlformats.org/officeDocument/2006/relationships/tags" Target="../tags/tag6.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7.xml"/><Relationship Id="rId1" Type="http://schemas.openxmlformats.org/officeDocument/2006/relationships/tags" Target="../tags/tag7.xml"/><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7.xml"/><Relationship Id="rId1" Type="http://schemas.openxmlformats.org/officeDocument/2006/relationships/tags" Target="../tags/tag8.xml"/><Relationship Id="rId5" Type="http://schemas.openxmlformats.org/officeDocument/2006/relationships/image" Target="../media/image10.png"/><Relationship Id="rId4" Type="http://schemas.openxmlformats.org/officeDocument/2006/relationships/image" Target="../media/image9.pn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7.xml"/><Relationship Id="rId1" Type="http://schemas.openxmlformats.org/officeDocument/2006/relationships/tags" Target="../tags/tag9.xml"/><Relationship Id="rId4"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 name="TextBox 52"/>
          <p:cNvSpPr txBox="1"/>
          <p:nvPr/>
        </p:nvSpPr>
        <p:spPr>
          <a:xfrm>
            <a:off x="358088" y="228600"/>
            <a:ext cx="8153400" cy="1569660"/>
          </a:xfrm>
          <a:prstGeom prst="rect">
            <a:avLst/>
          </a:prstGeom>
          <a:noFill/>
        </p:spPr>
        <p:txBody>
          <a:bodyPr wrap="square" rtlCol="0">
            <a:spAutoFit/>
          </a:bodyPr>
          <a:lstStyle/>
          <a:p>
            <a:pPr algn="ctr"/>
            <a:r>
              <a:rPr lang="en-US" sz="9600" dirty="0" smtClean="0">
                <a:solidFill>
                  <a:schemeClr val="bg1">
                    <a:lumMod val="95000"/>
                  </a:schemeClr>
                </a:solidFill>
                <a:latin typeface="Segoe WP SemiLight" pitchFamily="34" charset="0"/>
                <a:ea typeface="Segoe UI" pitchFamily="34" charset="0"/>
                <a:cs typeface="Segoe UI" pitchFamily="34" charset="0"/>
              </a:rPr>
              <a:t>Bad</a:t>
            </a:r>
            <a:endParaRPr lang="en-US" sz="9600" dirty="0">
              <a:solidFill>
                <a:schemeClr val="bg1">
                  <a:lumMod val="95000"/>
                </a:schemeClr>
              </a:solidFill>
              <a:latin typeface="Segoe WP SemiLight" pitchFamily="34" charset="0"/>
              <a:ea typeface="Segoe UI" pitchFamily="34" charset="0"/>
              <a:cs typeface="Segoe UI" pitchFamily="34" charset="0"/>
            </a:endParaRPr>
          </a:p>
        </p:txBody>
      </p:sp>
      <p:sp>
        <p:nvSpPr>
          <p:cNvPr id="11" name="TextBox 10"/>
          <p:cNvSpPr txBox="1"/>
          <p:nvPr/>
        </p:nvSpPr>
        <p:spPr>
          <a:xfrm>
            <a:off x="2438400" y="1412319"/>
            <a:ext cx="4191000" cy="2092881"/>
          </a:xfrm>
          <a:prstGeom prst="rect">
            <a:avLst/>
          </a:prstGeom>
          <a:noFill/>
        </p:spPr>
        <p:txBody>
          <a:bodyPr wrap="square" rtlCol="0">
            <a:spAutoFit/>
          </a:bodyPr>
          <a:lstStyle/>
          <a:p>
            <a:pPr algn="ctr"/>
            <a:r>
              <a:rPr lang="en-US" sz="13000" dirty="0" smtClean="0">
                <a:solidFill>
                  <a:schemeClr val="bg1">
                    <a:lumMod val="95000"/>
                  </a:schemeClr>
                </a:solidFill>
                <a:latin typeface="Segoe WP SemiLight" pitchFamily="34" charset="0"/>
                <a:ea typeface="Segoe UI" pitchFamily="34" charset="0"/>
                <a:cs typeface="Segoe UI" pitchFamily="34" charset="0"/>
              </a:rPr>
              <a:t>Data</a:t>
            </a:r>
            <a:endParaRPr lang="en-US" sz="13000" dirty="0">
              <a:solidFill>
                <a:schemeClr val="bg1">
                  <a:lumMod val="95000"/>
                </a:schemeClr>
              </a:solidFill>
              <a:latin typeface="Segoe WP SemiLight" pitchFamily="34" charset="0"/>
              <a:ea typeface="Segoe UI" pitchFamily="34" charset="0"/>
              <a:cs typeface="Segoe UI" pitchFamily="34" charset="0"/>
            </a:endParaRPr>
          </a:p>
        </p:txBody>
      </p:sp>
      <p:sp>
        <p:nvSpPr>
          <p:cNvPr id="16" name="TextBox 15"/>
          <p:cNvSpPr txBox="1"/>
          <p:nvPr/>
        </p:nvSpPr>
        <p:spPr>
          <a:xfrm>
            <a:off x="0" y="4572000"/>
            <a:ext cx="9144000" cy="1938992"/>
          </a:xfrm>
          <a:prstGeom prst="rect">
            <a:avLst/>
          </a:prstGeom>
          <a:noFill/>
        </p:spPr>
        <p:txBody>
          <a:bodyPr wrap="square" rtlCol="0">
            <a:spAutoFit/>
          </a:bodyPr>
          <a:lstStyle/>
          <a:p>
            <a:pPr algn="ctr"/>
            <a:r>
              <a:rPr lang="en-US" sz="4000" dirty="0" smtClean="0">
                <a:solidFill>
                  <a:schemeClr val="bg1">
                    <a:lumMod val="95000"/>
                  </a:schemeClr>
                </a:solidFill>
                <a:latin typeface="Segoe WP SemiLight" pitchFamily="34" charset="0"/>
                <a:ea typeface="Segoe UI" pitchFamily="34" charset="0"/>
                <a:cs typeface="Segoe UI" pitchFamily="34" charset="0"/>
              </a:rPr>
              <a:t>Matthias Shapiro</a:t>
            </a:r>
          </a:p>
          <a:p>
            <a:pPr algn="ctr"/>
            <a:r>
              <a:rPr lang="en-US" sz="4000" dirty="0" smtClean="0">
                <a:solidFill>
                  <a:schemeClr val="bg1">
                    <a:lumMod val="95000"/>
                  </a:schemeClr>
                </a:solidFill>
                <a:latin typeface="Segoe WP SemiLight" pitchFamily="34" charset="0"/>
                <a:ea typeface="Segoe UI" pitchFamily="34" charset="0"/>
                <a:cs typeface="Segoe UI" pitchFamily="34" charset="0"/>
              </a:rPr>
              <a:t>@</a:t>
            </a:r>
            <a:r>
              <a:rPr lang="en-US" sz="4000" dirty="0" err="1" smtClean="0">
                <a:solidFill>
                  <a:schemeClr val="bg1">
                    <a:lumMod val="95000"/>
                  </a:schemeClr>
                </a:solidFill>
                <a:latin typeface="Segoe WP SemiLight" pitchFamily="34" charset="0"/>
                <a:ea typeface="Segoe UI" pitchFamily="34" charset="0"/>
                <a:cs typeface="Segoe UI" pitchFamily="34" charset="0"/>
              </a:rPr>
              <a:t>politicalmath</a:t>
            </a:r>
            <a:endParaRPr lang="en-US" sz="4000" dirty="0" smtClean="0">
              <a:solidFill>
                <a:schemeClr val="bg1">
                  <a:lumMod val="95000"/>
                </a:schemeClr>
              </a:solidFill>
              <a:latin typeface="Segoe WP SemiLight" pitchFamily="34" charset="0"/>
              <a:ea typeface="Segoe UI" pitchFamily="34" charset="0"/>
              <a:cs typeface="Segoe UI" pitchFamily="34" charset="0"/>
            </a:endParaRPr>
          </a:p>
          <a:p>
            <a:pPr algn="ctr"/>
            <a:r>
              <a:rPr lang="en-US" sz="4000" dirty="0" smtClean="0">
                <a:solidFill>
                  <a:schemeClr val="bg1">
                    <a:lumMod val="95000"/>
                  </a:schemeClr>
                </a:solidFill>
                <a:latin typeface="Segoe WP SemiLight" pitchFamily="34" charset="0"/>
                <a:ea typeface="Segoe UI" pitchFamily="34" charset="0"/>
                <a:cs typeface="Segoe UI" pitchFamily="34" charset="0"/>
              </a:rPr>
              <a:t>http://politicalmathblog.com</a:t>
            </a:r>
            <a:endParaRPr lang="en-US" sz="4000" dirty="0">
              <a:solidFill>
                <a:schemeClr val="bg1">
                  <a:lumMod val="95000"/>
                </a:schemeClr>
              </a:solidFill>
              <a:latin typeface="Segoe WP SemiLight" pitchFamily="34" charset="0"/>
              <a:ea typeface="Segoe UI" pitchFamily="34" charset="0"/>
              <a:cs typeface="Segoe UI" pitchFamily="34" charset="0"/>
            </a:endParaRPr>
          </a:p>
        </p:txBody>
      </p:sp>
      <p:sp>
        <p:nvSpPr>
          <p:cNvPr id="6" name="TextBox 5"/>
          <p:cNvSpPr txBox="1"/>
          <p:nvPr/>
        </p:nvSpPr>
        <p:spPr>
          <a:xfrm>
            <a:off x="350520" y="3581400"/>
            <a:ext cx="8336280" cy="646331"/>
          </a:xfrm>
          <a:prstGeom prst="rect">
            <a:avLst/>
          </a:prstGeom>
          <a:noFill/>
        </p:spPr>
        <p:txBody>
          <a:bodyPr wrap="square" rtlCol="0">
            <a:spAutoFit/>
          </a:bodyPr>
          <a:lstStyle/>
          <a:p>
            <a:pPr algn="ctr"/>
            <a:r>
              <a:rPr lang="en-US" sz="3600" dirty="0" smtClean="0">
                <a:solidFill>
                  <a:schemeClr val="bg1">
                    <a:lumMod val="95000"/>
                  </a:schemeClr>
                </a:solidFill>
                <a:latin typeface="Segoe WP SemiLight" pitchFamily="34" charset="0"/>
                <a:ea typeface="Segoe UI" pitchFamily="34" charset="0"/>
                <a:cs typeface="Segoe UI" pitchFamily="34" charset="0"/>
              </a:rPr>
              <a:t>(no cookie)</a:t>
            </a:r>
            <a:endParaRPr lang="en-US" sz="3600" dirty="0">
              <a:solidFill>
                <a:schemeClr val="bg1">
                  <a:lumMod val="95000"/>
                </a:schemeClr>
              </a:solidFill>
              <a:latin typeface="Segoe WP SemiLight" pitchFamily="34" charset="0"/>
              <a:ea typeface="Segoe UI" pitchFamily="34" charset="0"/>
              <a:cs typeface="Segoe UI" pitchFamily="34" charset="0"/>
            </a:endParaRPr>
          </a:p>
        </p:txBody>
      </p:sp>
    </p:spTree>
    <p:custDataLst>
      <p:tags r:id="rId1"/>
    </p:custDataLst>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p:cNvSpPr txBox="1"/>
          <p:nvPr/>
        </p:nvSpPr>
        <p:spPr>
          <a:xfrm>
            <a:off x="657225" y="609600"/>
            <a:ext cx="7467600" cy="769441"/>
          </a:xfrm>
          <a:prstGeom prst="rect">
            <a:avLst/>
          </a:prstGeom>
          <a:noFill/>
        </p:spPr>
        <p:txBody>
          <a:bodyPr wrap="square" rtlCol="0">
            <a:spAutoFit/>
          </a:bodyPr>
          <a:lstStyle/>
          <a:p>
            <a:pPr algn="ctr"/>
            <a:r>
              <a:rPr lang="en-US" sz="4400" dirty="0" smtClean="0">
                <a:solidFill>
                  <a:schemeClr val="bg1">
                    <a:lumMod val="95000"/>
                  </a:schemeClr>
                </a:solidFill>
                <a:latin typeface="Segoe WP Semibold" pitchFamily="34" charset="0"/>
                <a:ea typeface="Franchise" pitchFamily="49" charset="0"/>
              </a:rPr>
              <a:t>Obama Jobs Speech</a:t>
            </a:r>
            <a:endParaRPr lang="en-US" sz="4400" dirty="0">
              <a:solidFill>
                <a:schemeClr val="bg1">
                  <a:lumMod val="95000"/>
                </a:schemeClr>
              </a:solidFill>
              <a:latin typeface="Segoe WP Semibold" pitchFamily="34" charset="0"/>
              <a:ea typeface="Franchise" pitchFamily="49" charset="0"/>
            </a:endParaRPr>
          </a:p>
        </p:txBody>
      </p:sp>
      <p:pic>
        <p:nvPicPr>
          <p:cNvPr id="205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62200" y="2324966"/>
            <a:ext cx="4452972" cy="34662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Box 5"/>
          <p:cNvSpPr txBox="1"/>
          <p:nvPr/>
        </p:nvSpPr>
        <p:spPr>
          <a:xfrm>
            <a:off x="809625" y="1600200"/>
            <a:ext cx="7467600" cy="584775"/>
          </a:xfrm>
          <a:prstGeom prst="rect">
            <a:avLst/>
          </a:prstGeom>
          <a:noFill/>
        </p:spPr>
        <p:txBody>
          <a:bodyPr wrap="square" rtlCol="0">
            <a:spAutoFit/>
          </a:bodyPr>
          <a:lstStyle/>
          <a:p>
            <a:pPr algn="ctr"/>
            <a:r>
              <a:rPr lang="en-US" sz="3200" dirty="0" smtClean="0">
                <a:solidFill>
                  <a:schemeClr val="bg1">
                    <a:lumMod val="95000"/>
                  </a:schemeClr>
                </a:solidFill>
                <a:latin typeface="Segoe WP SemiLight" pitchFamily="34" charset="0"/>
                <a:ea typeface="Franchise" pitchFamily="49" charset="0"/>
              </a:rPr>
              <a:t>“the 6 years before the crisis”</a:t>
            </a:r>
            <a:endParaRPr lang="en-US" sz="3200" dirty="0">
              <a:solidFill>
                <a:schemeClr val="bg1">
                  <a:lumMod val="95000"/>
                </a:schemeClr>
              </a:solidFill>
              <a:latin typeface="Segoe WP SemiLight" pitchFamily="34" charset="0"/>
              <a:ea typeface="Franchise" pitchFamily="49" charset="0"/>
            </a:endParaRPr>
          </a:p>
        </p:txBody>
      </p:sp>
      <p:sp>
        <p:nvSpPr>
          <p:cNvPr id="7" name="TextBox 6"/>
          <p:cNvSpPr txBox="1"/>
          <p:nvPr/>
        </p:nvSpPr>
        <p:spPr>
          <a:xfrm>
            <a:off x="914400" y="6019800"/>
            <a:ext cx="7467600" cy="584775"/>
          </a:xfrm>
          <a:prstGeom prst="rect">
            <a:avLst/>
          </a:prstGeom>
          <a:noFill/>
        </p:spPr>
        <p:txBody>
          <a:bodyPr wrap="square" rtlCol="0">
            <a:spAutoFit/>
          </a:bodyPr>
          <a:lstStyle/>
          <a:p>
            <a:pPr algn="ctr"/>
            <a:r>
              <a:rPr lang="en-US" sz="3200" dirty="0" smtClean="0">
                <a:solidFill>
                  <a:schemeClr val="bg1">
                    <a:lumMod val="95000"/>
                  </a:schemeClr>
                </a:solidFill>
                <a:latin typeface="Segoe WP SemiLight" pitchFamily="34" charset="0"/>
                <a:ea typeface="Franchise" pitchFamily="49" charset="0"/>
              </a:rPr>
              <a:t>6,409,000 private sector jobs</a:t>
            </a:r>
            <a:endParaRPr lang="en-US" sz="3200" dirty="0">
              <a:solidFill>
                <a:schemeClr val="bg1">
                  <a:lumMod val="95000"/>
                </a:schemeClr>
              </a:solidFill>
              <a:latin typeface="Segoe WP SemiLight" pitchFamily="34" charset="0"/>
              <a:ea typeface="Franchise" pitchFamily="49" charset="0"/>
            </a:endParaRPr>
          </a:p>
        </p:txBody>
      </p:sp>
      <p:sp>
        <p:nvSpPr>
          <p:cNvPr id="3" name="Rectangle 2"/>
          <p:cNvSpPr/>
          <p:nvPr/>
        </p:nvSpPr>
        <p:spPr>
          <a:xfrm>
            <a:off x="3429000" y="2438400"/>
            <a:ext cx="3276600" cy="2743200"/>
          </a:xfrm>
          <a:prstGeom prst="rect">
            <a:avLst/>
          </a:prstGeom>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noFill/>
            </a:endParaRPr>
          </a:p>
        </p:txBody>
      </p:sp>
    </p:spTree>
    <p:custDataLst>
      <p:tags r:id="rId1"/>
    </p:custDataLst>
    <p:extLst>
      <p:ext uri="{BB962C8B-B14F-4D97-AF65-F5344CB8AC3E}">
        <p14:creationId xmlns:p14="http://schemas.microsoft.com/office/powerpoint/2010/main" val="1837843486"/>
      </p:ext>
    </p:extLst>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p:cNvSpPr txBox="1"/>
          <p:nvPr/>
        </p:nvSpPr>
        <p:spPr>
          <a:xfrm>
            <a:off x="657225" y="609600"/>
            <a:ext cx="7467600" cy="769441"/>
          </a:xfrm>
          <a:prstGeom prst="rect">
            <a:avLst/>
          </a:prstGeom>
          <a:noFill/>
        </p:spPr>
        <p:txBody>
          <a:bodyPr wrap="square" rtlCol="0">
            <a:spAutoFit/>
          </a:bodyPr>
          <a:lstStyle/>
          <a:p>
            <a:pPr algn="ctr"/>
            <a:r>
              <a:rPr lang="en-US" sz="4400" dirty="0" smtClean="0">
                <a:solidFill>
                  <a:schemeClr val="bg1">
                    <a:lumMod val="95000"/>
                  </a:schemeClr>
                </a:solidFill>
                <a:latin typeface="Segoe WP Semibold" pitchFamily="34" charset="0"/>
                <a:ea typeface="Franchise" pitchFamily="49" charset="0"/>
              </a:rPr>
              <a:t>Obama Jobs Speech</a:t>
            </a:r>
            <a:endParaRPr lang="en-US" sz="4400" dirty="0">
              <a:solidFill>
                <a:schemeClr val="bg1">
                  <a:lumMod val="95000"/>
                </a:schemeClr>
              </a:solidFill>
              <a:latin typeface="Segoe WP Semibold" pitchFamily="34" charset="0"/>
              <a:ea typeface="Franchise" pitchFamily="49" charset="0"/>
            </a:endParaRPr>
          </a:p>
        </p:txBody>
      </p:sp>
      <p:pic>
        <p:nvPicPr>
          <p:cNvPr id="205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62200" y="2324966"/>
            <a:ext cx="4452972" cy="34662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Box 5"/>
          <p:cNvSpPr txBox="1"/>
          <p:nvPr/>
        </p:nvSpPr>
        <p:spPr>
          <a:xfrm>
            <a:off x="809625" y="1600200"/>
            <a:ext cx="7467600" cy="584775"/>
          </a:xfrm>
          <a:prstGeom prst="rect">
            <a:avLst/>
          </a:prstGeom>
          <a:noFill/>
        </p:spPr>
        <p:txBody>
          <a:bodyPr wrap="square" rtlCol="0">
            <a:spAutoFit/>
          </a:bodyPr>
          <a:lstStyle/>
          <a:p>
            <a:pPr algn="ctr"/>
            <a:r>
              <a:rPr lang="en-US" sz="3200" dirty="0" smtClean="0">
                <a:solidFill>
                  <a:schemeClr val="bg1">
                    <a:lumMod val="95000"/>
                  </a:schemeClr>
                </a:solidFill>
                <a:latin typeface="Segoe WP SemiLight" pitchFamily="34" charset="0"/>
                <a:ea typeface="Franchise" pitchFamily="49" charset="0"/>
              </a:rPr>
              <a:t>“the 5 years before the crisis”</a:t>
            </a:r>
            <a:endParaRPr lang="en-US" sz="3200" dirty="0">
              <a:solidFill>
                <a:schemeClr val="bg1">
                  <a:lumMod val="95000"/>
                </a:schemeClr>
              </a:solidFill>
              <a:latin typeface="Segoe WP SemiLight" pitchFamily="34" charset="0"/>
              <a:ea typeface="Franchise" pitchFamily="49" charset="0"/>
            </a:endParaRPr>
          </a:p>
        </p:txBody>
      </p:sp>
      <p:sp>
        <p:nvSpPr>
          <p:cNvPr id="7" name="TextBox 6"/>
          <p:cNvSpPr txBox="1"/>
          <p:nvPr/>
        </p:nvSpPr>
        <p:spPr>
          <a:xfrm>
            <a:off x="914400" y="6019800"/>
            <a:ext cx="7467600" cy="584775"/>
          </a:xfrm>
          <a:prstGeom prst="rect">
            <a:avLst/>
          </a:prstGeom>
          <a:noFill/>
        </p:spPr>
        <p:txBody>
          <a:bodyPr wrap="square" rtlCol="0">
            <a:spAutoFit/>
          </a:bodyPr>
          <a:lstStyle/>
          <a:p>
            <a:pPr algn="ctr"/>
            <a:r>
              <a:rPr lang="en-US" sz="3200" dirty="0" smtClean="0">
                <a:solidFill>
                  <a:schemeClr val="bg1">
                    <a:lumMod val="95000"/>
                  </a:schemeClr>
                </a:solidFill>
                <a:latin typeface="Segoe WP SemiLight" pitchFamily="34" charset="0"/>
                <a:ea typeface="Franchise" pitchFamily="49" charset="0"/>
              </a:rPr>
              <a:t>7,111,000 private sector jobs</a:t>
            </a:r>
            <a:endParaRPr lang="en-US" sz="3200" dirty="0">
              <a:solidFill>
                <a:schemeClr val="bg1">
                  <a:lumMod val="95000"/>
                </a:schemeClr>
              </a:solidFill>
              <a:latin typeface="Segoe WP SemiLight" pitchFamily="34" charset="0"/>
              <a:ea typeface="Franchise" pitchFamily="49" charset="0"/>
            </a:endParaRPr>
          </a:p>
        </p:txBody>
      </p:sp>
      <p:sp>
        <p:nvSpPr>
          <p:cNvPr id="3" name="Rectangle 2"/>
          <p:cNvSpPr/>
          <p:nvPr/>
        </p:nvSpPr>
        <p:spPr>
          <a:xfrm>
            <a:off x="3962400" y="2438400"/>
            <a:ext cx="2743200" cy="2743200"/>
          </a:xfrm>
          <a:prstGeom prst="rect">
            <a:avLst/>
          </a:prstGeom>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noFill/>
            </a:endParaRPr>
          </a:p>
        </p:txBody>
      </p:sp>
    </p:spTree>
    <p:custDataLst>
      <p:tags r:id="rId1"/>
    </p:custDataLst>
    <p:extLst>
      <p:ext uri="{BB962C8B-B14F-4D97-AF65-F5344CB8AC3E}">
        <p14:creationId xmlns:p14="http://schemas.microsoft.com/office/powerpoint/2010/main" val="235373664"/>
      </p:ext>
    </p:extLst>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p:cNvSpPr txBox="1"/>
          <p:nvPr/>
        </p:nvSpPr>
        <p:spPr>
          <a:xfrm>
            <a:off x="657225" y="609600"/>
            <a:ext cx="7467600" cy="769441"/>
          </a:xfrm>
          <a:prstGeom prst="rect">
            <a:avLst/>
          </a:prstGeom>
          <a:noFill/>
        </p:spPr>
        <p:txBody>
          <a:bodyPr wrap="square" rtlCol="0">
            <a:spAutoFit/>
          </a:bodyPr>
          <a:lstStyle/>
          <a:p>
            <a:pPr algn="ctr"/>
            <a:r>
              <a:rPr lang="en-US" sz="4400" dirty="0" smtClean="0">
                <a:solidFill>
                  <a:schemeClr val="bg1">
                    <a:lumMod val="95000"/>
                  </a:schemeClr>
                </a:solidFill>
                <a:latin typeface="Segoe WP Semibold" pitchFamily="34" charset="0"/>
                <a:ea typeface="Franchise" pitchFamily="49" charset="0"/>
              </a:rPr>
              <a:t>Obama Jobs Speech</a:t>
            </a:r>
            <a:endParaRPr lang="en-US" sz="4400" dirty="0">
              <a:solidFill>
                <a:schemeClr val="bg1">
                  <a:lumMod val="95000"/>
                </a:schemeClr>
              </a:solidFill>
              <a:latin typeface="Segoe WP Semibold" pitchFamily="34" charset="0"/>
              <a:ea typeface="Franchise" pitchFamily="49" charset="0"/>
            </a:endParaRPr>
          </a:p>
        </p:txBody>
      </p:sp>
      <p:pic>
        <p:nvPicPr>
          <p:cNvPr id="205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62200" y="2324966"/>
            <a:ext cx="4452972" cy="34662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Box 5"/>
          <p:cNvSpPr txBox="1"/>
          <p:nvPr/>
        </p:nvSpPr>
        <p:spPr>
          <a:xfrm>
            <a:off x="809625" y="1600200"/>
            <a:ext cx="7467600" cy="584775"/>
          </a:xfrm>
          <a:prstGeom prst="rect">
            <a:avLst/>
          </a:prstGeom>
          <a:noFill/>
        </p:spPr>
        <p:txBody>
          <a:bodyPr wrap="square" rtlCol="0">
            <a:spAutoFit/>
          </a:bodyPr>
          <a:lstStyle/>
          <a:p>
            <a:pPr algn="ctr"/>
            <a:r>
              <a:rPr lang="en-US" sz="3200" dirty="0" smtClean="0">
                <a:solidFill>
                  <a:schemeClr val="bg1">
                    <a:lumMod val="95000"/>
                  </a:schemeClr>
                </a:solidFill>
                <a:latin typeface="Segoe WP SemiLight" pitchFamily="34" charset="0"/>
                <a:ea typeface="Franchise" pitchFamily="49" charset="0"/>
              </a:rPr>
              <a:t>“27 months after the previous crisis”</a:t>
            </a:r>
            <a:endParaRPr lang="en-US" sz="3200" dirty="0">
              <a:solidFill>
                <a:schemeClr val="bg1">
                  <a:lumMod val="95000"/>
                </a:schemeClr>
              </a:solidFill>
              <a:latin typeface="Segoe WP SemiLight" pitchFamily="34" charset="0"/>
              <a:ea typeface="Franchise" pitchFamily="49" charset="0"/>
            </a:endParaRPr>
          </a:p>
        </p:txBody>
      </p:sp>
      <p:sp>
        <p:nvSpPr>
          <p:cNvPr id="7" name="TextBox 6"/>
          <p:cNvSpPr txBox="1"/>
          <p:nvPr/>
        </p:nvSpPr>
        <p:spPr>
          <a:xfrm>
            <a:off x="914400" y="6019800"/>
            <a:ext cx="7467600" cy="584775"/>
          </a:xfrm>
          <a:prstGeom prst="rect">
            <a:avLst/>
          </a:prstGeom>
          <a:noFill/>
        </p:spPr>
        <p:txBody>
          <a:bodyPr wrap="square" rtlCol="0">
            <a:spAutoFit/>
          </a:bodyPr>
          <a:lstStyle/>
          <a:p>
            <a:pPr algn="ctr"/>
            <a:r>
              <a:rPr lang="en-US" sz="3200" dirty="0" smtClean="0">
                <a:solidFill>
                  <a:schemeClr val="bg1">
                    <a:lumMod val="95000"/>
                  </a:schemeClr>
                </a:solidFill>
                <a:latin typeface="Segoe WP SemiLight" pitchFamily="34" charset="0"/>
                <a:ea typeface="Franchise" pitchFamily="49" charset="0"/>
              </a:rPr>
              <a:t>4,531,000 private sector jobs</a:t>
            </a:r>
            <a:endParaRPr lang="en-US" sz="3200" dirty="0">
              <a:solidFill>
                <a:schemeClr val="bg1">
                  <a:lumMod val="95000"/>
                </a:schemeClr>
              </a:solidFill>
              <a:latin typeface="Segoe WP SemiLight" pitchFamily="34" charset="0"/>
              <a:ea typeface="Franchise" pitchFamily="49" charset="0"/>
            </a:endParaRPr>
          </a:p>
        </p:txBody>
      </p:sp>
      <p:sp>
        <p:nvSpPr>
          <p:cNvPr id="3" name="Rectangle 2"/>
          <p:cNvSpPr/>
          <p:nvPr/>
        </p:nvSpPr>
        <p:spPr>
          <a:xfrm>
            <a:off x="4191000" y="2438400"/>
            <a:ext cx="1219200" cy="2743200"/>
          </a:xfrm>
          <a:prstGeom prst="rect">
            <a:avLst/>
          </a:prstGeom>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noFill/>
            </a:endParaRPr>
          </a:p>
        </p:txBody>
      </p:sp>
    </p:spTree>
    <p:custDataLst>
      <p:tags r:id="rId1"/>
    </p:custDataLst>
    <p:extLst>
      <p:ext uri="{BB962C8B-B14F-4D97-AF65-F5344CB8AC3E}">
        <p14:creationId xmlns:p14="http://schemas.microsoft.com/office/powerpoint/2010/main" val="1720665455"/>
      </p:ext>
    </p:extLst>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p:cNvSpPr txBox="1"/>
          <p:nvPr/>
        </p:nvSpPr>
        <p:spPr>
          <a:xfrm>
            <a:off x="657225" y="609600"/>
            <a:ext cx="7467600" cy="769441"/>
          </a:xfrm>
          <a:prstGeom prst="rect">
            <a:avLst/>
          </a:prstGeom>
          <a:noFill/>
        </p:spPr>
        <p:txBody>
          <a:bodyPr wrap="square" rtlCol="0">
            <a:spAutoFit/>
          </a:bodyPr>
          <a:lstStyle/>
          <a:p>
            <a:pPr algn="ctr"/>
            <a:r>
              <a:rPr lang="en-US" sz="4400" dirty="0" smtClean="0">
                <a:solidFill>
                  <a:schemeClr val="bg1">
                    <a:lumMod val="95000"/>
                  </a:schemeClr>
                </a:solidFill>
                <a:latin typeface="Segoe WP Semibold" pitchFamily="34" charset="0"/>
                <a:ea typeface="Franchise" pitchFamily="49" charset="0"/>
              </a:rPr>
              <a:t>Obama Jobs Speech</a:t>
            </a:r>
            <a:endParaRPr lang="en-US" sz="4400" dirty="0">
              <a:solidFill>
                <a:schemeClr val="bg1">
                  <a:lumMod val="95000"/>
                </a:schemeClr>
              </a:solidFill>
              <a:latin typeface="Segoe WP Semibold" pitchFamily="34" charset="0"/>
              <a:ea typeface="Franchise" pitchFamily="49" charset="0"/>
            </a:endParaRPr>
          </a:p>
        </p:txBody>
      </p:sp>
      <p:sp>
        <p:nvSpPr>
          <p:cNvPr id="9" name="TextBox 8"/>
          <p:cNvSpPr txBox="1"/>
          <p:nvPr/>
        </p:nvSpPr>
        <p:spPr>
          <a:xfrm>
            <a:off x="138113" y="1905443"/>
            <a:ext cx="2466975" cy="584775"/>
          </a:xfrm>
          <a:prstGeom prst="rect">
            <a:avLst/>
          </a:prstGeom>
          <a:noFill/>
        </p:spPr>
        <p:txBody>
          <a:bodyPr wrap="square" rtlCol="0">
            <a:spAutoFit/>
          </a:bodyPr>
          <a:lstStyle/>
          <a:p>
            <a:pPr algn="r"/>
            <a:r>
              <a:rPr lang="en-US" sz="3200" dirty="0" smtClean="0">
                <a:solidFill>
                  <a:schemeClr val="bg1">
                    <a:lumMod val="95000"/>
                  </a:schemeClr>
                </a:solidFill>
                <a:latin typeface="Segoe WP SemiLight" pitchFamily="34" charset="0"/>
                <a:ea typeface="Franchise" pitchFamily="49" charset="0"/>
              </a:rPr>
              <a:t>5 years</a:t>
            </a:r>
            <a:endParaRPr lang="en-US" sz="3200" dirty="0">
              <a:solidFill>
                <a:schemeClr val="bg1">
                  <a:lumMod val="95000"/>
                </a:schemeClr>
              </a:solidFill>
              <a:latin typeface="Segoe WP SemiLight" pitchFamily="34" charset="0"/>
              <a:ea typeface="Franchise" pitchFamily="49" charset="0"/>
            </a:endParaRPr>
          </a:p>
        </p:txBody>
      </p:sp>
      <p:sp>
        <p:nvSpPr>
          <p:cNvPr id="11" name="TextBox 10"/>
          <p:cNvSpPr txBox="1"/>
          <p:nvPr/>
        </p:nvSpPr>
        <p:spPr>
          <a:xfrm>
            <a:off x="138113" y="2692268"/>
            <a:ext cx="2466975" cy="584775"/>
          </a:xfrm>
          <a:prstGeom prst="rect">
            <a:avLst/>
          </a:prstGeom>
          <a:noFill/>
        </p:spPr>
        <p:txBody>
          <a:bodyPr wrap="square" rtlCol="0">
            <a:spAutoFit/>
          </a:bodyPr>
          <a:lstStyle/>
          <a:p>
            <a:pPr algn="r"/>
            <a:r>
              <a:rPr lang="en-US" sz="3200" dirty="0" smtClean="0">
                <a:solidFill>
                  <a:schemeClr val="bg1">
                    <a:lumMod val="95000"/>
                  </a:schemeClr>
                </a:solidFill>
                <a:latin typeface="Segoe WP SemiLight" pitchFamily="34" charset="0"/>
                <a:ea typeface="Franchise" pitchFamily="49" charset="0"/>
              </a:rPr>
              <a:t>6 years</a:t>
            </a:r>
            <a:endParaRPr lang="en-US" sz="3200" dirty="0">
              <a:solidFill>
                <a:schemeClr val="bg1">
                  <a:lumMod val="95000"/>
                </a:schemeClr>
              </a:solidFill>
              <a:latin typeface="Segoe WP SemiLight" pitchFamily="34" charset="0"/>
              <a:ea typeface="Franchise" pitchFamily="49" charset="0"/>
            </a:endParaRPr>
          </a:p>
        </p:txBody>
      </p:sp>
      <p:sp>
        <p:nvSpPr>
          <p:cNvPr id="12" name="TextBox 11"/>
          <p:cNvSpPr txBox="1"/>
          <p:nvPr/>
        </p:nvSpPr>
        <p:spPr>
          <a:xfrm>
            <a:off x="138113" y="3505643"/>
            <a:ext cx="2466975" cy="584775"/>
          </a:xfrm>
          <a:prstGeom prst="rect">
            <a:avLst/>
          </a:prstGeom>
          <a:noFill/>
        </p:spPr>
        <p:txBody>
          <a:bodyPr wrap="square" rtlCol="0">
            <a:spAutoFit/>
          </a:bodyPr>
          <a:lstStyle/>
          <a:p>
            <a:pPr algn="r"/>
            <a:r>
              <a:rPr lang="en-US" sz="3200" dirty="0" smtClean="0">
                <a:solidFill>
                  <a:schemeClr val="bg1">
                    <a:lumMod val="95000"/>
                  </a:schemeClr>
                </a:solidFill>
                <a:latin typeface="Segoe WP SemiLight" pitchFamily="34" charset="0"/>
                <a:ea typeface="Franchise" pitchFamily="49" charset="0"/>
              </a:rPr>
              <a:t>7 years</a:t>
            </a:r>
            <a:endParaRPr lang="en-US" sz="3200" dirty="0">
              <a:solidFill>
                <a:schemeClr val="bg1">
                  <a:lumMod val="95000"/>
                </a:schemeClr>
              </a:solidFill>
              <a:latin typeface="Segoe WP SemiLight" pitchFamily="34" charset="0"/>
              <a:ea typeface="Franchise" pitchFamily="49" charset="0"/>
            </a:endParaRPr>
          </a:p>
        </p:txBody>
      </p:sp>
      <p:sp>
        <p:nvSpPr>
          <p:cNvPr id="13" name="TextBox 12"/>
          <p:cNvSpPr txBox="1"/>
          <p:nvPr/>
        </p:nvSpPr>
        <p:spPr>
          <a:xfrm>
            <a:off x="-366711" y="4191443"/>
            <a:ext cx="2971800" cy="830997"/>
          </a:xfrm>
          <a:prstGeom prst="rect">
            <a:avLst/>
          </a:prstGeom>
          <a:noFill/>
        </p:spPr>
        <p:txBody>
          <a:bodyPr wrap="square" rtlCol="0">
            <a:spAutoFit/>
          </a:bodyPr>
          <a:lstStyle/>
          <a:p>
            <a:pPr algn="r"/>
            <a:r>
              <a:rPr lang="en-US" sz="2400" dirty="0" smtClean="0">
                <a:solidFill>
                  <a:schemeClr val="bg1">
                    <a:lumMod val="95000"/>
                  </a:schemeClr>
                </a:solidFill>
                <a:latin typeface="Segoe WP SemiLight" pitchFamily="34" charset="0"/>
                <a:ea typeface="Franchise" pitchFamily="49" charset="0"/>
              </a:rPr>
              <a:t>27 after jobs low point (Obama)</a:t>
            </a:r>
            <a:endParaRPr lang="en-US" sz="2400" dirty="0">
              <a:solidFill>
                <a:schemeClr val="bg1">
                  <a:lumMod val="95000"/>
                </a:schemeClr>
              </a:solidFill>
              <a:latin typeface="Segoe WP SemiLight" pitchFamily="34" charset="0"/>
              <a:ea typeface="Franchise" pitchFamily="49" charset="0"/>
            </a:endParaRPr>
          </a:p>
        </p:txBody>
      </p:sp>
      <p:sp>
        <p:nvSpPr>
          <p:cNvPr id="14" name="TextBox 13"/>
          <p:cNvSpPr txBox="1"/>
          <p:nvPr/>
        </p:nvSpPr>
        <p:spPr>
          <a:xfrm>
            <a:off x="-366711" y="5029643"/>
            <a:ext cx="2971800" cy="830997"/>
          </a:xfrm>
          <a:prstGeom prst="rect">
            <a:avLst/>
          </a:prstGeom>
          <a:noFill/>
        </p:spPr>
        <p:txBody>
          <a:bodyPr wrap="square" rtlCol="0">
            <a:spAutoFit/>
          </a:bodyPr>
          <a:lstStyle/>
          <a:p>
            <a:pPr algn="r"/>
            <a:r>
              <a:rPr lang="en-US" sz="2400" dirty="0" smtClean="0">
                <a:solidFill>
                  <a:schemeClr val="bg1">
                    <a:lumMod val="95000"/>
                  </a:schemeClr>
                </a:solidFill>
                <a:latin typeface="Segoe WP SemiLight" pitchFamily="34" charset="0"/>
                <a:ea typeface="Franchise" pitchFamily="49" charset="0"/>
              </a:rPr>
              <a:t>27 after jobs low point (Bush)</a:t>
            </a:r>
            <a:endParaRPr lang="en-US" sz="2400" dirty="0">
              <a:solidFill>
                <a:schemeClr val="bg1">
                  <a:lumMod val="95000"/>
                </a:schemeClr>
              </a:solidFill>
              <a:latin typeface="Segoe WP SemiLight" pitchFamily="34" charset="0"/>
              <a:ea typeface="Franchise" pitchFamily="49" charset="0"/>
            </a:endParaRPr>
          </a:p>
        </p:txBody>
      </p:sp>
      <p:pic>
        <p:nvPicPr>
          <p:cNvPr id="14340"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81288" y="1753043"/>
            <a:ext cx="3567112" cy="44953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ustDataLst>
      <p:tags r:id="rId1"/>
    </p:custDataLst>
    <p:extLst>
      <p:ext uri="{BB962C8B-B14F-4D97-AF65-F5344CB8AC3E}">
        <p14:creationId xmlns:p14="http://schemas.microsoft.com/office/powerpoint/2010/main" val="3484296137"/>
      </p:ext>
    </p:extLst>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p:cNvSpPr txBox="1"/>
          <p:nvPr/>
        </p:nvSpPr>
        <p:spPr>
          <a:xfrm>
            <a:off x="657225" y="609600"/>
            <a:ext cx="7467600" cy="769441"/>
          </a:xfrm>
          <a:prstGeom prst="rect">
            <a:avLst/>
          </a:prstGeom>
          <a:noFill/>
        </p:spPr>
        <p:txBody>
          <a:bodyPr wrap="square" rtlCol="0">
            <a:spAutoFit/>
          </a:bodyPr>
          <a:lstStyle/>
          <a:p>
            <a:pPr algn="ctr"/>
            <a:r>
              <a:rPr lang="en-US" sz="4400" dirty="0" smtClean="0">
                <a:solidFill>
                  <a:schemeClr val="bg1">
                    <a:lumMod val="95000"/>
                  </a:schemeClr>
                </a:solidFill>
                <a:latin typeface="Segoe WP Semibold" pitchFamily="34" charset="0"/>
                <a:ea typeface="Franchise" pitchFamily="49" charset="0"/>
              </a:rPr>
              <a:t>Obama Jobs Speech</a:t>
            </a:r>
            <a:endParaRPr lang="en-US" sz="4400" dirty="0">
              <a:solidFill>
                <a:schemeClr val="bg1">
                  <a:lumMod val="95000"/>
                </a:schemeClr>
              </a:solidFill>
              <a:latin typeface="Segoe WP Semibold" pitchFamily="34" charset="0"/>
              <a:ea typeface="Franchise" pitchFamily="49" charset="0"/>
            </a:endParaRPr>
          </a:p>
        </p:txBody>
      </p:sp>
      <p:sp>
        <p:nvSpPr>
          <p:cNvPr id="9" name="TextBox 8"/>
          <p:cNvSpPr txBox="1"/>
          <p:nvPr/>
        </p:nvSpPr>
        <p:spPr>
          <a:xfrm>
            <a:off x="138113" y="1905443"/>
            <a:ext cx="2466975" cy="584775"/>
          </a:xfrm>
          <a:prstGeom prst="rect">
            <a:avLst/>
          </a:prstGeom>
          <a:noFill/>
        </p:spPr>
        <p:txBody>
          <a:bodyPr wrap="square" rtlCol="0">
            <a:spAutoFit/>
          </a:bodyPr>
          <a:lstStyle/>
          <a:p>
            <a:pPr algn="r"/>
            <a:r>
              <a:rPr lang="en-US" sz="3200" dirty="0" smtClean="0">
                <a:solidFill>
                  <a:schemeClr val="bg1">
                    <a:lumMod val="95000"/>
                  </a:schemeClr>
                </a:solidFill>
                <a:latin typeface="Segoe WP SemiLight" pitchFamily="34" charset="0"/>
                <a:ea typeface="Franchise" pitchFamily="49" charset="0"/>
              </a:rPr>
              <a:t>5 years</a:t>
            </a:r>
            <a:endParaRPr lang="en-US" sz="3200" dirty="0">
              <a:solidFill>
                <a:schemeClr val="bg1">
                  <a:lumMod val="95000"/>
                </a:schemeClr>
              </a:solidFill>
              <a:latin typeface="Segoe WP SemiLight" pitchFamily="34" charset="0"/>
              <a:ea typeface="Franchise" pitchFamily="49" charset="0"/>
            </a:endParaRPr>
          </a:p>
        </p:txBody>
      </p:sp>
      <p:sp>
        <p:nvSpPr>
          <p:cNvPr id="11" name="TextBox 10"/>
          <p:cNvSpPr txBox="1"/>
          <p:nvPr/>
        </p:nvSpPr>
        <p:spPr>
          <a:xfrm>
            <a:off x="138113" y="2692268"/>
            <a:ext cx="2466975" cy="584775"/>
          </a:xfrm>
          <a:prstGeom prst="rect">
            <a:avLst/>
          </a:prstGeom>
          <a:noFill/>
        </p:spPr>
        <p:txBody>
          <a:bodyPr wrap="square" rtlCol="0">
            <a:spAutoFit/>
          </a:bodyPr>
          <a:lstStyle/>
          <a:p>
            <a:pPr algn="r"/>
            <a:r>
              <a:rPr lang="en-US" sz="3200" dirty="0" smtClean="0">
                <a:solidFill>
                  <a:schemeClr val="bg1">
                    <a:lumMod val="95000"/>
                  </a:schemeClr>
                </a:solidFill>
                <a:latin typeface="Segoe WP SemiLight" pitchFamily="34" charset="0"/>
                <a:ea typeface="Franchise" pitchFamily="49" charset="0"/>
              </a:rPr>
              <a:t>6 years</a:t>
            </a:r>
            <a:endParaRPr lang="en-US" sz="3200" dirty="0">
              <a:solidFill>
                <a:schemeClr val="bg1">
                  <a:lumMod val="95000"/>
                </a:schemeClr>
              </a:solidFill>
              <a:latin typeface="Segoe WP SemiLight" pitchFamily="34" charset="0"/>
              <a:ea typeface="Franchise" pitchFamily="49" charset="0"/>
            </a:endParaRPr>
          </a:p>
        </p:txBody>
      </p:sp>
      <p:sp>
        <p:nvSpPr>
          <p:cNvPr id="12" name="TextBox 11"/>
          <p:cNvSpPr txBox="1"/>
          <p:nvPr/>
        </p:nvSpPr>
        <p:spPr>
          <a:xfrm>
            <a:off x="138113" y="3505643"/>
            <a:ext cx="2466975" cy="584775"/>
          </a:xfrm>
          <a:prstGeom prst="rect">
            <a:avLst/>
          </a:prstGeom>
          <a:noFill/>
        </p:spPr>
        <p:txBody>
          <a:bodyPr wrap="square" rtlCol="0">
            <a:spAutoFit/>
          </a:bodyPr>
          <a:lstStyle/>
          <a:p>
            <a:pPr algn="r"/>
            <a:r>
              <a:rPr lang="en-US" sz="3200" dirty="0" smtClean="0">
                <a:solidFill>
                  <a:schemeClr val="bg1">
                    <a:lumMod val="95000"/>
                  </a:schemeClr>
                </a:solidFill>
                <a:latin typeface="Segoe WP SemiLight" pitchFamily="34" charset="0"/>
                <a:ea typeface="Franchise" pitchFamily="49" charset="0"/>
              </a:rPr>
              <a:t>7 years</a:t>
            </a:r>
            <a:endParaRPr lang="en-US" sz="3200" dirty="0">
              <a:solidFill>
                <a:schemeClr val="bg1">
                  <a:lumMod val="95000"/>
                </a:schemeClr>
              </a:solidFill>
              <a:latin typeface="Segoe WP SemiLight" pitchFamily="34" charset="0"/>
              <a:ea typeface="Franchise" pitchFamily="49" charset="0"/>
            </a:endParaRPr>
          </a:p>
        </p:txBody>
      </p:sp>
      <p:sp>
        <p:nvSpPr>
          <p:cNvPr id="13" name="TextBox 12"/>
          <p:cNvSpPr txBox="1"/>
          <p:nvPr/>
        </p:nvSpPr>
        <p:spPr>
          <a:xfrm>
            <a:off x="-366711" y="4191443"/>
            <a:ext cx="2971800" cy="830997"/>
          </a:xfrm>
          <a:prstGeom prst="rect">
            <a:avLst/>
          </a:prstGeom>
          <a:noFill/>
        </p:spPr>
        <p:txBody>
          <a:bodyPr wrap="square" rtlCol="0">
            <a:spAutoFit/>
          </a:bodyPr>
          <a:lstStyle/>
          <a:p>
            <a:pPr algn="r"/>
            <a:r>
              <a:rPr lang="en-US" sz="2400" dirty="0" smtClean="0">
                <a:solidFill>
                  <a:schemeClr val="bg1">
                    <a:lumMod val="95000"/>
                  </a:schemeClr>
                </a:solidFill>
                <a:latin typeface="Segoe WP SemiLight" pitchFamily="34" charset="0"/>
                <a:ea typeface="Franchise" pitchFamily="49" charset="0"/>
              </a:rPr>
              <a:t>27 after jobs low point (Obama)</a:t>
            </a:r>
            <a:endParaRPr lang="en-US" sz="2400" dirty="0">
              <a:solidFill>
                <a:schemeClr val="bg1">
                  <a:lumMod val="95000"/>
                </a:schemeClr>
              </a:solidFill>
              <a:latin typeface="Segoe WP SemiLight" pitchFamily="34" charset="0"/>
              <a:ea typeface="Franchise" pitchFamily="49" charset="0"/>
            </a:endParaRPr>
          </a:p>
        </p:txBody>
      </p:sp>
      <p:sp>
        <p:nvSpPr>
          <p:cNvPr id="14" name="TextBox 13"/>
          <p:cNvSpPr txBox="1"/>
          <p:nvPr/>
        </p:nvSpPr>
        <p:spPr>
          <a:xfrm>
            <a:off x="-366711" y="5029643"/>
            <a:ext cx="2971800" cy="830997"/>
          </a:xfrm>
          <a:prstGeom prst="rect">
            <a:avLst/>
          </a:prstGeom>
          <a:noFill/>
        </p:spPr>
        <p:txBody>
          <a:bodyPr wrap="square" rtlCol="0">
            <a:spAutoFit/>
          </a:bodyPr>
          <a:lstStyle/>
          <a:p>
            <a:pPr algn="r"/>
            <a:r>
              <a:rPr lang="en-US" sz="2400" dirty="0" smtClean="0">
                <a:solidFill>
                  <a:schemeClr val="bg1">
                    <a:lumMod val="95000"/>
                  </a:schemeClr>
                </a:solidFill>
                <a:latin typeface="Segoe WP SemiLight" pitchFamily="34" charset="0"/>
                <a:ea typeface="Franchise" pitchFamily="49" charset="0"/>
              </a:rPr>
              <a:t>27 after jobs low point (Bush)</a:t>
            </a:r>
            <a:endParaRPr lang="en-US" sz="2400" dirty="0">
              <a:solidFill>
                <a:schemeClr val="bg1">
                  <a:lumMod val="95000"/>
                </a:schemeClr>
              </a:solidFill>
              <a:latin typeface="Segoe WP SemiLight" pitchFamily="34" charset="0"/>
              <a:ea typeface="Franchise" pitchFamily="49" charset="0"/>
            </a:endParaRPr>
          </a:p>
        </p:txBody>
      </p:sp>
      <p:pic>
        <p:nvPicPr>
          <p:cNvPr id="14340"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81288" y="1753043"/>
            <a:ext cx="3567112" cy="44953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3" name="Straight Arrow Connector 2"/>
          <p:cNvCxnSpPr/>
          <p:nvPr/>
        </p:nvCxnSpPr>
        <p:spPr>
          <a:xfrm flipH="1">
            <a:off x="4391026" y="2490218"/>
            <a:ext cx="2390774" cy="1307812"/>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sp>
        <p:nvSpPr>
          <p:cNvPr id="5" name="TextBox 4"/>
          <p:cNvSpPr txBox="1"/>
          <p:nvPr/>
        </p:nvSpPr>
        <p:spPr>
          <a:xfrm>
            <a:off x="6858000" y="2209800"/>
            <a:ext cx="2133600" cy="2246769"/>
          </a:xfrm>
          <a:prstGeom prst="rect">
            <a:avLst/>
          </a:prstGeom>
          <a:noFill/>
        </p:spPr>
        <p:txBody>
          <a:bodyPr wrap="square" rtlCol="0">
            <a:spAutoFit/>
          </a:bodyPr>
          <a:lstStyle/>
          <a:p>
            <a:r>
              <a:rPr lang="en-US" sz="2800" dirty="0" smtClean="0">
                <a:solidFill>
                  <a:schemeClr val="bg1"/>
                </a:solidFill>
                <a:latin typeface="Segoe WP SemiLight" pitchFamily="34" charset="0"/>
              </a:rPr>
              <a:t>the only “clean” time period that gives fewer jobs</a:t>
            </a:r>
            <a:endParaRPr lang="en-US" sz="2800" dirty="0">
              <a:solidFill>
                <a:schemeClr val="bg1"/>
              </a:solidFill>
              <a:latin typeface="Segoe WP SemiLight" pitchFamily="34" charset="0"/>
            </a:endParaRPr>
          </a:p>
        </p:txBody>
      </p:sp>
    </p:spTree>
    <p:custDataLst>
      <p:tags r:id="rId1"/>
    </p:custDataLst>
    <p:extLst>
      <p:ext uri="{BB962C8B-B14F-4D97-AF65-F5344CB8AC3E}">
        <p14:creationId xmlns:p14="http://schemas.microsoft.com/office/powerpoint/2010/main" val="859468012"/>
      </p:ext>
    </p:extLst>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p:cNvSpPr txBox="1"/>
          <p:nvPr/>
        </p:nvSpPr>
        <p:spPr>
          <a:xfrm>
            <a:off x="657225" y="609600"/>
            <a:ext cx="7467600" cy="769441"/>
          </a:xfrm>
          <a:prstGeom prst="rect">
            <a:avLst/>
          </a:prstGeom>
          <a:noFill/>
        </p:spPr>
        <p:txBody>
          <a:bodyPr wrap="square" rtlCol="0">
            <a:spAutoFit/>
          </a:bodyPr>
          <a:lstStyle/>
          <a:p>
            <a:pPr algn="ctr"/>
            <a:r>
              <a:rPr lang="en-US" sz="4400" dirty="0" smtClean="0">
                <a:solidFill>
                  <a:schemeClr val="bg1">
                    <a:lumMod val="95000"/>
                  </a:schemeClr>
                </a:solidFill>
                <a:latin typeface="Segoe WP Semibold" pitchFamily="34" charset="0"/>
                <a:ea typeface="Franchise" pitchFamily="49" charset="0"/>
              </a:rPr>
              <a:t>Obama Jobs Speech</a:t>
            </a:r>
            <a:endParaRPr lang="en-US" sz="4400" dirty="0">
              <a:solidFill>
                <a:schemeClr val="bg1">
                  <a:lumMod val="95000"/>
                </a:schemeClr>
              </a:solidFill>
              <a:latin typeface="Segoe WP Semibold" pitchFamily="34" charset="0"/>
              <a:ea typeface="Franchise" pitchFamily="49" charset="0"/>
            </a:endParaRPr>
          </a:p>
        </p:txBody>
      </p:sp>
      <p:pic>
        <p:nvPicPr>
          <p:cNvPr id="205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90600" y="1905000"/>
            <a:ext cx="3324225" cy="228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259704" y="3886200"/>
            <a:ext cx="3274695" cy="25490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p:cNvSpPr/>
          <p:nvPr/>
        </p:nvSpPr>
        <p:spPr>
          <a:xfrm flipH="1">
            <a:off x="1371600" y="1981200"/>
            <a:ext cx="914400" cy="1752600"/>
          </a:xfrm>
          <a:prstGeom prst="rect">
            <a:avLst/>
          </a:prstGeom>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6" name="Rectangle 5"/>
          <p:cNvSpPr/>
          <p:nvPr/>
        </p:nvSpPr>
        <p:spPr>
          <a:xfrm flipH="1">
            <a:off x="5638800" y="4038600"/>
            <a:ext cx="914400" cy="1905000"/>
          </a:xfrm>
          <a:prstGeom prst="rect">
            <a:avLst/>
          </a:prstGeom>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3" name="TextBox 2"/>
          <p:cNvSpPr txBox="1"/>
          <p:nvPr/>
        </p:nvSpPr>
        <p:spPr>
          <a:xfrm>
            <a:off x="838200" y="4648200"/>
            <a:ext cx="3476625" cy="1200329"/>
          </a:xfrm>
          <a:prstGeom prst="rect">
            <a:avLst/>
          </a:prstGeom>
          <a:noFill/>
        </p:spPr>
        <p:txBody>
          <a:bodyPr wrap="square" rtlCol="0">
            <a:spAutoFit/>
          </a:bodyPr>
          <a:lstStyle/>
          <a:p>
            <a:pPr algn="ctr"/>
            <a:r>
              <a:rPr lang="en-US" sz="3600" dirty="0" smtClean="0">
                <a:solidFill>
                  <a:schemeClr val="bg1"/>
                </a:solidFill>
                <a:latin typeface="Segoe WP SemiLight" pitchFamily="34" charset="0"/>
              </a:rPr>
              <a:t>don’t count job losses for me</a:t>
            </a:r>
            <a:endParaRPr lang="en-US" sz="3600" dirty="0">
              <a:solidFill>
                <a:schemeClr val="bg1"/>
              </a:solidFill>
              <a:latin typeface="Segoe WP SemiLight" pitchFamily="34" charset="0"/>
            </a:endParaRPr>
          </a:p>
        </p:txBody>
      </p:sp>
      <p:sp>
        <p:nvSpPr>
          <p:cNvPr id="8" name="TextBox 7"/>
          <p:cNvSpPr txBox="1"/>
          <p:nvPr/>
        </p:nvSpPr>
        <p:spPr>
          <a:xfrm>
            <a:off x="5088254" y="2528391"/>
            <a:ext cx="3476625" cy="1200329"/>
          </a:xfrm>
          <a:prstGeom prst="rect">
            <a:avLst/>
          </a:prstGeom>
          <a:noFill/>
        </p:spPr>
        <p:txBody>
          <a:bodyPr wrap="square" rtlCol="0">
            <a:spAutoFit/>
          </a:bodyPr>
          <a:lstStyle/>
          <a:p>
            <a:pPr algn="ctr"/>
            <a:r>
              <a:rPr lang="en-US" sz="3600" dirty="0" smtClean="0">
                <a:solidFill>
                  <a:schemeClr val="bg1"/>
                </a:solidFill>
                <a:latin typeface="Segoe WP SemiLight" pitchFamily="34" charset="0"/>
              </a:rPr>
              <a:t>count job losses for thee</a:t>
            </a:r>
            <a:endParaRPr lang="en-US" sz="3600" dirty="0">
              <a:solidFill>
                <a:schemeClr val="bg1"/>
              </a:solidFill>
              <a:latin typeface="Segoe WP SemiLight" pitchFamily="34" charset="0"/>
            </a:endParaRPr>
          </a:p>
        </p:txBody>
      </p:sp>
    </p:spTree>
    <p:custDataLst>
      <p:tags r:id="rId1"/>
    </p:custDataLst>
    <p:extLst>
      <p:ext uri="{BB962C8B-B14F-4D97-AF65-F5344CB8AC3E}">
        <p14:creationId xmlns:p14="http://schemas.microsoft.com/office/powerpoint/2010/main" val="2953566358"/>
      </p:ext>
    </p:extLst>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p:cNvSpPr txBox="1"/>
          <p:nvPr/>
        </p:nvSpPr>
        <p:spPr>
          <a:xfrm>
            <a:off x="657225" y="609600"/>
            <a:ext cx="7467600" cy="769441"/>
          </a:xfrm>
          <a:prstGeom prst="rect">
            <a:avLst/>
          </a:prstGeom>
          <a:noFill/>
        </p:spPr>
        <p:txBody>
          <a:bodyPr wrap="square" rtlCol="0">
            <a:spAutoFit/>
          </a:bodyPr>
          <a:lstStyle/>
          <a:p>
            <a:pPr algn="ctr"/>
            <a:r>
              <a:rPr lang="en-US" sz="4400" dirty="0" smtClean="0">
                <a:solidFill>
                  <a:schemeClr val="bg1">
                    <a:lumMod val="95000"/>
                  </a:schemeClr>
                </a:solidFill>
                <a:latin typeface="Segoe WP Semibold" pitchFamily="34" charset="0"/>
                <a:ea typeface="Franchise" pitchFamily="49" charset="0"/>
              </a:rPr>
              <a:t>Obama Jobs Speech</a:t>
            </a:r>
            <a:endParaRPr lang="en-US" sz="4400" dirty="0">
              <a:solidFill>
                <a:schemeClr val="bg1">
                  <a:lumMod val="95000"/>
                </a:schemeClr>
              </a:solidFill>
              <a:latin typeface="Segoe WP Semibold" pitchFamily="34" charset="0"/>
              <a:ea typeface="Franchise" pitchFamily="49" charset="0"/>
            </a:endParaRPr>
          </a:p>
        </p:txBody>
      </p:sp>
      <p:sp>
        <p:nvSpPr>
          <p:cNvPr id="9" name="TextBox 8"/>
          <p:cNvSpPr txBox="1"/>
          <p:nvPr/>
        </p:nvSpPr>
        <p:spPr>
          <a:xfrm>
            <a:off x="809625" y="1600200"/>
            <a:ext cx="7467600" cy="584775"/>
          </a:xfrm>
          <a:prstGeom prst="rect">
            <a:avLst/>
          </a:prstGeom>
          <a:noFill/>
        </p:spPr>
        <p:txBody>
          <a:bodyPr wrap="square" rtlCol="0">
            <a:spAutoFit/>
          </a:bodyPr>
          <a:lstStyle/>
          <a:p>
            <a:pPr algn="ctr"/>
            <a:r>
              <a:rPr lang="en-US" sz="3200" dirty="0" smtClean="0">
                <a:solidFill>
                  <a:schemeClr val="bg1">
                    <a:lumMod val="95000"/>
                  </a:schemeClr>
                </a:solidFill>
                <a:latin typeface="Segoe WP SemiLight" pitchFamily="34" charset="0"/>
                <a:ea typeface="Franchise" pitchFamily="49" charset="0"/>
              </a:rPr>
              <a:t>“private sector jobs”</a:t>
            </a:r>
            <a:endParaRPr lang="en-US" sz="3200" dirty="0">
              <a:solidFill>
                <a:schemeClr val="bg1">
                  <a:lumMod val="95000"/>
                </a:schemeClr>
              </a:solidFill>
              <a:latin typeface="Segoe WP SemiLight" pitchFamily="34" charset="0"/>
              <a:ea typeface="Franchise" pitchFamily="49" charset="0"/>
            </a:endParaRPr>
          </a:p>
        </p:txBody>
      </p:sp>
    </p:spTree>
    <p:custDataLst>
      <p:tags r:id="rId1"/>
    </p:custDataLst>
    <p:extLst>
      <p:ext uri="{BB962C8B-B14F-4D97-AF65-F5344CB8AC3E}">
        <p14:creationId xmlns:p14="http://schemas.microsoft.com/office/powerpoint/2010/main" val="276656683"/>
      </p:ext>
    </p:extLst>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p:cNvSpPr txBox="1"/>
          <p:nvPr/>
        </p:nvSpPr>
        <p:spPr>
          <a:xfrm>
            <a:off x="657225" y="609600"/>
            <a:ext cx="7467600" cy="769441"/>
          </a:xfrm>
          <a:prstGeom prst="rect">
            <a:avLst/>
          </a:prstGeom>
          <a:noFill/>
        </p:spPr>
        <p:txBody>
          <a:bodyPr wrap="square" rtlCol="0">
            <a:spAutoFit/>
          </a:bodyPr>
          <a:lstStyle/>
          <a:p>
            <a:pPr algn="ctr"/>
            <a:r>
              <a:rPr lang="en-US" sz="4400" dirty="0" smtClean="0">
                <a:solidFill>
                  <a:schemeClr val="bg1">
                    <a:lumMod val="95000"/>
                  </a:schemeClr>
                </a:solidFill>
                <a:latin typeface="Segoe WP Semibold" pitchFamily="34" charset="0"/>
                <a:ea typeface="Franchise" pitchFamily="49" charset="0"/>
              </a:rPr>
              <a:t>Obama Jobs Speech</a:t>
            </a:r>
            <a:endParaRPr lang="en-US" sz="4400" dirty="0">
              <a:solidFill>
                <a:schemeClr val="bg1">
                  <a:lumMod val="95000"/>
                </a:schemeClr>
              </a:solidFill>
              <a:latin typeface="Segoe WP Semibold" pitchFamily="34" charset="0"/>
              <a:ea typeface="Franchise" pitchFamily="49" charset="0"/>
            </a:endParaRPr>
          </a:p>
        </p:txBody>
      </p:sp>
      <p:sp>
        <p:nvSpPr>
          <p:cNvPr id="9" name="TextBox 8"/>
          <p:cNvSpPr txBox="1"/>
          <p:nvPr/>
        </p:nvSpPr>
        <p:spPr>
          <a:xfrm>
            <a:off x="809625" y="1600200"/>
            <a:ext cx="7467600" cy="584775"/>
          </a:xfrm>
          <a:prstGeom prst="rect">
            <a:avLst/>
          </a:prstGeom>
          <a:noFill/>
        </p:spPr>
        <p:txBody>
          <a:bodyPr wrap="square" rtlCol="0">
            <a:spAutoFit/>
          </a:bodyPr>
          <a:lstStyle/>
          <a:p>
            <a:pPr algn="ctr"/>
            <a:r>
              <a:rPr lang="en-US" sz="3200" dirty="0" smtClean="0">
                <a:solidFill>
                  <a:schemeClr val="bg1">
                    <a:lumMod val="95000"/>
                  </a:schemeClr>
                </a:solidFill>
                <a:latin typeface="Segoe WP SemiLight" pitchFamily="34" charset="0"/>
                <a:ea typeface="Franchise" pitchFamily="49" charset="0"/>
              </a:rPr>
              <a:t>“private sector jobs”</a:t>
            </a:r>
            <a:endParaRPr lang="en-US" sz="3200" dirty="0">
              <a:solidFill>
                <a:schemeClr val="bg1">
                  <a:lumMod val="95000"/>
                </a:schemeClr>
              </a:solidFill>
              <a:latin typeface="Segoe WP SemiLight" pitchFamily="34" charset="0"/>
              <a:ea typeface="Franchise" pitchFamily="49" charset="0"/>
            </a:endParaRPr>
          </a:p>
        </p:txBody>
      </p:sp>
      <p:sp>
        <p:nvSpPr>
          <p:cNvPr id="4" name="TextBox 3"/>
          <p:cNvSpPr txBox="1"/>
          <p:nvPr/>
        </p:nvSpPr>
        <p:spPr>
          <a:xfrm>
            <a:off x="838200" y="2310825"/>
            <a:ext cx="7467600" cy="584775"/>
          </a:xfrm>
          <a:prstGeom prst="rect">
            <a:avLst/>
          </a:prstGeom>
          <a:noFill/>
        </p:spPr>
        <p:txBody>
          <a:bodyPr wrap="square" rtlCol="0">
            <a:spAutoFit/>
          </a:bodyPr>
          <a:lstStyle/>
          <a:p>
            <a:pPr algn="ctr"/>
            <a:r>
              <a:rPr lang="en-US" sz="3200" dirty="0" smtClean="0">
                <a:solidFill>
                  <a:schemeClr val="bg1">
                    <a:lumMod val="95000"/>
                  </a:schemeClr>
                </a:solidFill>
                <a:latin typeface="Segoe WP SemiLight" pitchFamily="34" charset="0"/>
                <a:ea typeface="Franchise" pitchFamily="49" charset="0"/>
              </a:rPr>
              <a:t>“private sector payrolls”</a:t>
            </a:r>
            <a:endParaRPr lang="en-US" sz="3200" dirty="0">
              <a:solidFill>
                <a:schemeClr val="bg1">
                  <a:lumMod val="95000"/>
                </a:schemeClr>
              </a:solidFill>
              <a:latin typeface="Segoe WP SemiLight" pitchFamily="34" charset="0"/>
              <a:ea typeface="Franchise" pitchFamily="49" charset="0"/>
            </a:endParaRPr>
          </a:p>
        </p:txBody>
      </p:sp>
      <p:cxnSp>
        <p:nvCxnSpPr>
          <p:cNvPr id="3" name="Straight Connector 2"/>
          <p:cNvCxnSpPr/>
          <p:nvPr/>
        </p:nvCxnSpPr>
        <p:spPr>
          <a:xfrm>
            <a:off x="2133600" y="1676400"/>
            <a:ext cx="4800600" cy="457200"/>
          </a:xfrm>
          <a:prstGeom prst="line">
            <a:avLst/>
          </a:prstGeom>
          <a:ln w="76200"/>
        </p:spPr>
        <p:style>
          <a:lnRef idx="3">
            <a:schemeClr val="accent2"/>
          </a:lnRef>
          <a:fillRef idx="0">
            <a:schemeClr val="accent2"/>
          </a:fillRef>
          <a:effectRef idx="2">
            <a:schemeClr val="accent2"/>
          </a:effectRef>
          <a:fontRef idx="minor">
            <a:schemeClr val="tx1"/>
          </a:fontRef>
        </p:style>
      </p:cxnSp>
      <p:cxnSp>
        <p:nvCxnSpPr>
          <p:cNvPr id="8" name="Straight Connector 7"/>
          <p:cNvCxnSpPr/>
          <p:nvPr/>
        </p:nvCxnSpPr>
        <p:spPr>
          <a:xfrm flipV="1">
            <a:off x="2286000" y="1600200"/>
            <a:ext cx="4648200" cy="533400"/>
          </a:xfrm>
          <a:prstGeom prst="line">
            <a:avLst/>
          </a:prstGeom>
          <a:ln w="76200"/>
        </p:spPr>
        <p:style>
          <a:lnRef idx="3">
            <a:schemeClr val="accent2"/>
          </a:lnRef>
          <a:fillRef idx="0">
            <a:schemeClr val="accent2"/>
          </a:fillRef>
          <a:effectRef idx="2">
            <a:schemeClr val="accent2"/>
          </a:effectRef>
          <a:fontRef idx="minor">
            <a:schemeClr val="tx1"/>
          </a:fontRef>
        </p:style>
      </p:cxnSp>
    </p:spTree>
    <p:custDataLst>
      <p:tags r:id="rId1"/>
    </p:custDataLst>
    <p:extLst>
      <p:ext uri="{BB962C8B-B14F-4D97-AF65-F5344CB8AC3E}">
        <p14:creationId xmlns:p14="http://schemas.microsoft.com/office/powerpoint/2010/main" val="4275651257"/>
      </p:ext>
    </p:extLst>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p:cNvSpPr txBox="1"/>
          <p:nvPr/>
        </p:nvSpPr>
        <p:spPr>
          <a:xfrm>
            <a:off x="657225" y="609600"/>
            <a:ext cx="7467600" cy="769441"/>
          </a:xfrm>
          <a:prstGeom prst="rect">
            <a:avLst/>
          </a:prstGeom>
          <a:noFill/>
        </p:spPr>
        <p:txBody>
          <a:bodyPr wrap="square" rtlCol="0">
            <a:spAutoFit/>
          </a:bodyPr>
          <a:lstStyle/>
          <a:p>
            <a:pPr algn="ctr"/>
            <a:r>
              <a:rPr lang="en-US" sz="4400" dirty="0" smtClean="0">
                <a:solidFill>
                  <a:schemeClr val="bg1">
                    <a:lumMod val="95000"/>
                  </a:schemeClr>
                </a:solidFill>
                <a:latin typeface="Segoe WP Semibold" pitchFamily="34" charset="0"/>
                <a:ea typeface="Franchise" pitchFamily="49" charset="0"/>
              </a:rPr>
              <a:t>Obama Jobs Speech</a:t>
            </a:r>
            <a:endParaRPr lang="en-US" sz="4400" dirty="0">
              <a:solidFill>
                <a:schemeClr val="bg1">
                  <a:lumMod val="95000"/>
                </a:schemeClr>
              </a:solidFill>
              <a:latin typeface="Segoe WP Semibold" pitchFamily="34" charset="0"/>
              <a:ea typeface="Franchise" pitchFamily="49" charset="0"/>
            </a:endParaRPr>
          </a:p>
        </p:txBody>
      </p:sp>
      <p:sp>
        <p:nvSpPr>
          <p:cNvPr id="9" name="TextBox 8"/>
          <p:cNvSpPr txBox="1"/>
          <p:nvPr/>
        </p:nvSpPr>
        <p:spPr>
          <a:xfrm>
            <a:off x="809625" y="1600200"/>
            <a:ext cx="7467600" cy="584775"/>
          </a:xfrm>
          <a:prstGeom prst="rect">
            <a:avLst/>
          </a:prstGeom>
          <a:noFill/>
        </p:spPr>
        <p:txBody>
          <a:bodyPr wrap="square" rtlCol="0">
            <a:spAutoFit/>
          </a:bodyPr>
          <a:lstStyle/>
          <a:p>
            <a:pPr algn="ctr"/>
            <a:r>
              <a:rPr lang="en-US" sz="3200" dirty="0" smtClean="0">
                <a:solidFill>
                  <a:schemeClr val="bg1">
                    <a:lumMod val="95000"/>
                  </a:schemeClr>
                </a:solidFill>
                <a:latin typeface="Segoe WP SemiLight" pitchFamily="34" charset="0"/>
                <a:ea typeface="Franchise" pitchFamily="49" charset="0"/>
              </a:rPr>
              <a:t>“private sector payrolls”</a:t>
            </a:r>
            <a:endParaRPr lang="en-US" sz="3200" dirty="0">
              <a:solidFill>
                <a:schemeClr val="bg1">
                  <a:lumMod val="95000"/>
                </a:schemeClr>
              </a:solidFill>
              <a:latin typeface="Segoe WP SemiLight" pitchFamily="34" charset="0"/>
              <a:ea typeface="Franchise" pitchFamily="49" charset="0"/>
            </a:endParaRPr>
          </a:p>
        </p:txBody>
      </p:sp>
      <p:sp>
        <p:nvSpPr>
          <p:cNvPr id="2" name="TextBox 1"/>
          <p:cNvSpPr txBox="1"/>
          <p:nvPr/>
        </p:nvSpPr>
        <p:spPr>
          <a:xfrm>
            <a:off x="809625" y="2187714"/>
            <a:ext cx="7467600" cy="707886"/>
          </a:xfrm>
          <a:prstGeom prst="rect">
            <a:avLst/>
          </a:prstGeom>
          <a:noFill/>
        </p:spPr>
        <p:txBody>
          <a:bodyPr wrap="square" rtlCol="0">
            <a:spAutoFit/>
          </a:bodyPr>
          <a:lstStyle/>
          <a:p>
            <a:pPr algn="ctr"/>
            <a:r>
              <a:rPr lang="en-US" sz="4000" dirty="0" smtClean="0">
                <a:solidFill>
                  <a:schemeClr val="bg1"/>
                </a:solidFill>
                <a:latin typeface="Segoe WP SemiLight" pitchFamily="34" charset="0"/>
              </a:rPr>
              <a:t>BLS jobs data</a:t>
            </a:r>
            <a:endParaRPr lang="en-US" sz="4000" dirty="0">
              <a:solidFill>
                <a:schemeClr val="bg1"/>
              </a:solidFill>
              <a:latin typeface="Segoe WP SemiLight" pitchFamily="34" charset="0"/>
            </a:endParaRPr>
          </a:p>
        </p:txBody>
      </p:sp>
      <p:cxnSp>
        <p:nvCxnSpPr>
          <p:cNvPr id="6" name="Straight Connector 5"/>
          <p:cNvCxnSpPr/>
          <p:nvPr/>
        </p:nvCxnSpPr>
        <p:spPr>
          <a:xfrm>
            <a:off x="4191000" y="3200400"/>
            <a:ext cx="0" cy="3276600"/>
          </a:xfrm>
          <a:prstGeom prst="line">
            <a:avLst/>
          </a:prstGeom>
          <a:ln w="762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657225" y="3124200"/>
            <a:ext cx="3152775" cy="954107"/>
          </a:xfrm>
          <a:prstGeom prst="rect">
            <a:avLst/>
          </a:prstGeom>
          <a:noFill/>
        </p:spPr>
        <p:txBody>
          <a:bodyPr wrap="square" rtlCol="0">
            <a:spAutoFit/>
          </a:bodyPr>
          <a:lstStyle/>
          <a:p>
            <a:pPr algn="ctr"/>
            <a:r>
              <a:rPr lang="en-US" sz="2800" dirty="0" smtClean="0">
                <a:solidFill>
                  <a:schemeClr val="bg1"/>
                </a:solidFill>
                <a:latin typeface="Segoe WP SemiLight" pitchFamily="34" charset="0"/>
              </a:rPr>
              <a:t>A Tables</a:t>
            </a:r>
          </a:p>
          <a:p>
            <a:pPr algn="ctr"/>
            <a:r>
              <a:rPr lang="en-US" sz="2800" dirty="0" smtClean="0">
                <a:solidFill>
                  <a:schemeClr val="bg1"/>
                </a:solidFill>
                <a:latin typeface="Segoe WP SemiLight" pitchFamily="34" charset="0"/>
              </a:rPr>
              <a:t>(Employment)</a:t>
            </a:r>
            <a:endParaRPr lang="en-US" sz="2800" dirty="0">
              <a:solidFill>
                <a:schemeClr val="bg1"/>
              </a:solidFill>
              <a:latin typeface="Segoe WP SemiLight" pitchFamily="34" charset="0"/>
            </a:endParaRPr>
          </a:p>
        </p:txBody>
      </p:sp>
      <p:sp>
        <p:nvSpPr>
          <p:cNvPr id="11" name="TextBox 10"/>
          <p:cNvSpPr txBox="1"/>
          <p:nvPr/>
        </p:nvSpPr>
        <p:spPr>
          <a:xfrm>
            <a:off x="4848225" y="3124200"/>
            <a:ext cx="3152775" cy="954107"/>
          </a:xfrm>
          <a:prstGeom prst="rect">
            <a:avLst/>
          </a:prstGeom>
          <a:noFill/>
        </p:spPr>
        <p:txBody>
          <a:bodyPr wrap="square" rtlCol="0">
            <a:spAutoFit/>
          </a:bodyPr>
          <a:lstStyle/>
          <a:p>
            <a:pPr algn="ctr"/>
            <a:r>
              <a:rPr lang="en-US" sz="2800" dirty="0" smtClean="0">
                <a:solidFill>
                  <a:schemeClr val="bg1"/>
                </a:solidFill>
                <a:latin typeface="Segoe WP SemiLight" pitchFamily="34" charset="0"/>
              </a:rPr>
              <a:t>B Tables</a:t>
            </a:r>
          </a:p>
          <a:p>
            <a:pPr algn="ctr"/>
            <a:r>
              <a:rPr lang="en-US" sz="2800" dirty="0" smtClean="0">
                <a:solidFill>
                  <a:schemeClr val="bg1"/>
                </a:solidFill>
                <a:latin typeface="Segoe WP SemiLight" pitchFamily="34" charset="0"/>
              </a:rPr>
              <a:t>(Payrolls)</a:t>
            </a:r>
            <a:endParaRPr lang="en-US" sz="2800" dirty="0">
              <a:solidFill>
                <a:schemeClr val="bg1"/>
              </a:solidFill>
              <a:latin typeface="Segoe WP SemiLight" pitchFamily="34" charset="0"/>
            </a:endParaRPr>
          </a:p>
        </p:txBody>
      </p:sp>
      <p:sp>
        <p:nvSpPr>
          <p:cNvPr id="12" name="TextBox 11"/>
          <p:cNvSpPr txBox="1"/>
          <p:nvPr/>
        </p:nvSpPr>
        <p:spPr>
          <a:xfrm>
            <a:off x="657224" y="4361646"/>
            <a:ext cx="3152775" cy="1815882"/>
          </a:xfrm>
          <a:prstGeom prst="rect">
            <a:avLst/>
          </a:prstGeom>
          <a:noFill/>
        </p:spPr>
        <p:txBody>
          <a:bodyPr wrap="square" rtlCol="0">
            <a:spAutoFit/>
          </a:bodyPr>
          <a:lstStyle/>
          <a:p>
            <a:pPr algn="ctr"/>
            <a:r>
              <a:rPr lang="en-US" sz="2800" dirty="0" smtClean="0">
                <a:solidFill>
                  <a:schemeClr val="bg1"/>
                </a:solidFill>
                <a:latin typeface="Segoe WP SemiLight" pitchFamily="34" charset="0"/>
              </a:rPr>
              <a:t>all payrolls</a:t>
            </a:r>
          </a:p>
          <a:p>
            <a:pPr algn="ctr"/>
            <a:r>
              <a:rPr lang="en-US" sz="2800" dirty="0" smtClean="0">
                <a:solidFill>
                  <a:schemeClr val="bg1"/>
                </a:solidFill>
                <a:latin typeface="Segoe WP SemiLight" pitchFamily="34" charset="0"/>
              </a:rPr>
              <a:t>+</a:t>
            </a:r>
          </a:p>
          <a:p>
            <a:pPr algn="ctr"/>
            <a:r>
              <a:rPr lang="en-US" sz="2800" dirty="0" smtClean="0">
                <a:solidFill>
                  <a:schemeClr val="bg1"/>
                </a:solidFill>
                <a:latin typeface="Segoe WP SemiLight" pitchFamily="34" charset="0"/>
              </a:rPr>
              <a:t>self employment</a:t>
            </a:r>
          </a:p>
          <a:p>
            <a:pPr algn="ctr"/>
            <a:r>
              <a:rPr lang="en-US" sz="2800" dirty="0" smtClean="0">
                <a:solidFill>
                  <a:schemeClr val="bg1"/>
                </a:solidFill>
                <a:latin typeface="Segoe WP SemiLight" pitchFamily="34" charset="0"/>
              </a:rPr>
              <a:t>very small business</a:t>
            </a:r>
            <a:endParaRPr lang="en-US" sz="2800" dirty="0">
              <a:solidFill>
                <a:schemeClr val="bg1"/>
              </a:solidFill>
              <a:latin typeface="Segoe WP SemiLight" pitchFamily="34" charset="0"/>
            </a:endParaRPr>
          </a:p>
        </p:txBody>
      </p:sp>
      <p:sp>
        <p:nvSpPr>
          <p:cNvPr id="13" name="TextBox 12"/>
          <p:cNvSpPr txBox="1"/>
          <p:nvPr/>
        </p:nvSpPr>
        <p:spPr>
          <a:xfrm>
            <a:off x="4800600" y="4356318"/>
            <a:ext cx="3152775" cy="523220"/>
          </a:xfrm>
          <a:prstGeom prst="rect">
            <a:avLst/>
          </a:prstGeom>
          <a:noFill/>
        </p:spPr>
        <p:txBody>
          <a:bodyPr wrap="square" rtlCol="0">
            <a:spAutoFit/>
          </a:bodyPr>
          <a:lstStyle/>
          <a:p>
            <a:pPr algn="ctr"/>
            <a:r>
              <a:rPr lang="en-US" sz="2800" dirty="0" smtClean="0">
                <a:solidFill>
                  <a:schemeClr val="bg1"/>
                </a:solidFill>
                <a:latin typeface="Segoe WP SemiLight" pitchFamily="34" charset="0"/>
              </a:rPr>
              <a:t>all payrolls</a:t>
            </a:r>
          </a:p>
        </p:txBody>
      </p:sp>
    </p:spTree>
    <p:custDataLst>
      <p:tags r:id="rId1"/>
    </p:custDataLst>
    <p:extLst>
      <p:ext uri="{BB962C8B-B14F-4D97-AF65-F5344CB8AC3E}">
        <p14:creationId xmlns:p14="http://schemas.microsoft.com/office/powerpoint/2010/main" val="3162177418"/>
      </p:ext>
    </p:extLst>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p:cNvSpPr txBox="1"/>
          <p:nvPr/>
        </p:nvSpPr>
        <p:spPr>
          <a:xfrm>
            <a:off x="657225" y="609600"/>
            <a:ext cx="7467600" cy="769441"/>
          </a:xfrm>
          <a:prstGeom prst="rect">
            <a:avLst/>
          </a:prstGeom>
          <a:noFill/>
        </p:spPr>
        <p:txBody>
          <a:bodyPr wrap="square" rtlCol="0">
            <a:spAutoFit/>
          </a:bodyPr>
          <a:lstStyle/>
          <a:p>
            <a:pPr algn="ctr"/>
            <a:r>
              <a:rPr lang="en-US" sz="4400" dirty="0" smtClean="0">
                <a:solidFill>
                  <a:schemeClr val="bg1">
                    <a:lumMod val="95000"/>
                  </a:schemeClr>
                </a:solidFill>
                <a:latin typeface="Segoe WP Semibold" pitchFamily="34" charset="0"/>
                <a:ea typeface="Franchise" pitchFamily="49" charset="0"/>
              </a:rPr>
              <a:t>Obama Jobs Speech</a:t>
            </a:r>
            <a:endParaRPr lang="en-US" sz="4400" dirty="0">
              <a:solidFill>
                <a:schemeClr val="bg1">
                  <a:lumMod val="95000"/>
                </a:schemeClr>
              </a:solidFill>
              <a:latin typeface="Segoe WP Semibold" pitchFamily="34" charset="0"/>
              <a:ea typeface="Franchise" pitchFamily="49" charset="0"/>
            </a:endParaRPr>
          </a:p>
        </p:txBody>
      </p:sp>
      <p:sp>
        <p:nvSpPr>
          <p:cNvPr id="9" name="TextBox 8"/>
          <p:cNvSpPr txBox="1"/>
          <p:nvPr/>
        </p:nvSpPr>
        <p:spPr>
          <a:xfrm>
            <a:off x="809625" y="1600200"/>
            <a:ext cx="7467600" cy="584775"/>
          </a:xfrm>
          <a:prstGeom prst="rect">
            <a:avLst/>
          </a:prstGeom>
          <a:noFill/>
        </p:spPr>
        <p:txBody>
          <a:bodyPr wrap="square" rtlCol="0">
            <a:spAutoFit/>
          </a:bodyPr>
          <a:lstStyle/>
          <a:p>
            <a:pPr algn="ctr"/>
            <a:r>
              <a:rPr lang="en-US" sz="3200" dirty="0" smtClean="0">
                <a:solidFill>
                  <a:schemeClr val="bg1">
                    <a:lumMod val="95000"/>
                  </a:schemeClr>
                </a:solidFill>
                <a:latin typeface="Segoe WP SemiLight" pitchFamily="34" charset="0"/>
                <a:ea typeface="Franchise" pitchFamily="49" charset="0"/>
              </a:rPr>
              <a:t>“private sector payrolls”</a:t>
            </a:r>
            <a:endParaRPr lang="en-US" sz="3200" dirty="0">
              <a:solidFill>
                <a:schemeClr val="bg1">
                  <a:lumMod val="95000"/>
                </a:schemeClr>
              </a:solidFill>
              <a:latin typeface="Segoe WP SemiLight" pitchFamily="34" charset="0"/>
              <a:ea typeface="Franchise" pitchFamily="49" charset="0"/>
            </a:endParaRPr>
          </a:p>
        </p:txBody>
      </p:sp>
      <p:sp>
        <p:nvSpPr>
          <p:cNvPr id="2" name="TextBox 1"/>
          <p:cNvSpPr txBox="1"/>
          <p:nvPr/>
        </p:nvSpPr>
        <p:spPr>
          <a:xfrm>
            <a:off x="809625" y="2187714"/>
            <a:ext cx="7467600" cy="707886"/>
          </a:xfrm>
          <a:prstGeom prst="rect">
            <a:avLst/>
          </a:prstGeom>
          <a:noFill/>
        </p:spPr>
        <p:txBody>
          <a:bodyPr wrap="square" rtlCol="0">
            <a:spAutoFit/>
          </a:bodyPr>
          <a:lstStyle/>
          <a:p>
            <a:pPr algn="ctr"/>
            <a:r>
              <a:rPr lang="en-US" sz="4000" dirty="0" smtClean="0">
                <a:solidFill>
                  <a:schemeClr val="bg1"/>
                </a:solidFill>
                <a:latin typeface="Segoe WP SemiLight" pitchFamily="34" charset="0"/>
              </a:rPr>
              <a:t>BLS jobs data</a:t>
            </a:r>
            <a:endParaRPr lang="en-US" sz="4000" dirty="0">
              <a:solidFill>
                <a:schemeClr val="bg1"/>
              </a:solidFill>
              <a:latin typeface="Segoe WP SemiLight" pitchFamily="34" charset="0"/>
            </a:endParaRPr>
          </a:p>
        </p:txBody>
      </p:sp>
      <p:pic>
        <p:nvPicPr>
          <p:cNvPr id="307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66862" y="3048000"/>
            <a:ext cx="5648325" cy="35415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ustDataLst>
      <p:tags r:id="rId1"/>
    </p:custDataLst>
    <p:extLst>
      <p:ext uri="{BB962C8B-B14F-4D97-AF65-F5344CB8AC3E}">
        <p14:creationId xmlns:p14="http://schemas.microsoft.com/office/powerpoint/2010/main" val="2398646595"/>
      </p:ext>
    </p:extLst>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p:cNvSpPr txBox="1"/>
          <p:nvPr/>
        </p:nvSpPr>
        <p:spPr>
          <a:xfrm>
            <a:off x="657225" y="609600"/>
            <a:ext cx="7467600" cy="769441"/>
          </a:xfrm>
          <a:prstGeom prst="rect">
            <a:avLst/>
          </a:prstGeom>
          <a:noFill/>
        </p:spPr>
        <p:txBody>
          <a:bodyPr wrap="square" rtlCol="0">
            <a:spAutoFit/>
          </a:bodyPr>
          <a:lstStyle/>
          <a:p>
            <a:pPr algn="ctr"/>
            <a:r>
              <a:rPr lang="en-US" sz="4400" dirty="0" smtClean="0">
                <a:solidFill>
                  <a:schemeClr val="bg1">
                    <a:lumMod val="95000"/>
                  </a:schemeClr>
                </a:solidFill>
                <a:latin typeface="Segoe WP Semibold" pitchFamily="34" charset="0"/>
                <a:ea typeface="Franchise" pitchFamily="49" charset="0"/>
              </a:rPr>
              <a:t>Obama Jobs Speech</a:t>
            </a:r>
            <a:endParaRPr lang="en-US" sz="4400" dirty="0">
              <a:solidFill>
                <a:schemeClr val="bg1">
                  <a:lumMod val="95000"/>
                </a:schemeClr>
              </a:solidFill>
              <a:latin typeface="Segoe WP Semibold" pitchFamily="34" charset="0"/>
              <a:ea typeface="Franchise" pitchFamily="49" charset="0"/>
            </a:endParaRPr>
          </a:p>
        </p:txBody>
      </p:sp>
    </p:spTree>
    <p:custDataLst>
      <p:tags r:id="rId1"/>
    </p:custDataLst>
    <p:extLst>
      <p:ext uri="{BB962C8B-B14F-4D97-AF65-F5344CB8AC3E}">
        <p14:creationId xmlns:p14="http://schemas.microsoft.com/office/powerpoint/2010/main" val="3688016230"/>
      </p:ext>
    </p:extLst>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p:cNvSpPr txBox="1"/>
          <p:nvPr/>
        </p:nvSpPr>
        <p:spPr>
          <a:xfrm>
            <a:off x="657225" y="609600"/>
            <a:ext cx="7467600" cy="769441"/>
          </a:xfrm>
          <a:prstGeom prst="rect">
            <a:avLst/>
          </a:prstGeom>
          <a:noFill/>
        </p:spPr>
        <p:txBody>
          <a:bodyPr wrap="square" rtlCol="0">
            <a:spAutoFit/>
          </a:bodyPr>
          <a:lstStyle/>
          <a:p>
            <a:pPr algn="ctr"/>
            <a:r>
              <a:rPr lang="en-US" sz="4400" dirty="0" smtClean="0">
                <a:solidFill>
                  <a:schemeClr val="bg1">
                    <a:lumMod val="95000"/>
                  </a:schemeClr>
                </a:solidFill>
                <a:latin typeface="Segoe WP Semibold" pitchFamily="34" charset="0"/>
                <a:ea typeface="Franchise" pitchFamily="49" charset="0"/>
              </a:rPr>
              <a:t>Obama Jobs Speech</a:t>
            </a:r>
            <a:endParaRPr lang="en-US" sz="4400" dirty="0">
              <a:solidFill>
                <a:schemeClr val="bg1">
                  <a:lumMod val="95000"/>
                </a:schemeClr>
              </a:solidFill>
              <a:latin typeface="Segoe WP Semibold" pitchFamily="34" charset="0"/>
              <a:ea typeface="Franchise" pitchFamily="49" charset="0"/>
            </a:endParaRPr>
          </a:p>
        </p:txBody>
      </p:sp>
      <p:sp>
        <p:nvSpPr>
          <p:cNvPr id="9" name="TextBox 8"/>
          <p:cNvSpPr txBox="1"/>
          <p:nvPr/>
        </p:nvSpPr>
        <p:spPr>
          <a:xfrm>
            <a:off x="809625" y="1600200"/>
            <a:ext cx="7467600" cy="584775"/>
          </a:xfrm>
          <a:prstGeom prst="rect">
            <a:avLst/>
          </a:prstGeom>
          <a:noFill/>
        </p:spPr>
        <p:txBody>
          <a:bodyPr wrap="square" rtlCol="0">
            <a:spAutoFit/>
          </a:bodyPr>
          <a:lstStyle/>
          <a:p>
            <a:pPr algn="ctr"/>
            <a:r>
              <a:rPr lang="en-US" sz="3200" dirty="0" smtClean="0">
                <a:solidFill>
                  <a:schemeClr val="bg1">
                    <a:lumMod val="95000"/>
                  </a:schemeClr>
                </a:solidFill>
                <a:latin typeface="Segoe WP SemiLight" pitchFamily="34" charset="0"/>
                <a:ea typeface="Franchise" pitchFamily="49" charset="0"/>
              </a:rPr>
              <a:t>“private sector payrolls”</a:t>
            </a:r>
            <a:endParaRPr lang="en-US" sz="3200" dirty="0">
              <a:solidFill>
                <a:schemeClr val="bg1">
                  <a:lumMod val="95000"/>
                </a:schemeClr>
              </a:solidFill>
              <a:latin typeface="Segoe WP SemiLight" pitchFamily="34" charset="0"/>
              <a:ea typeface="Franchise" pitchFamily="49" charset="0"/>
            </a:endParaRPr>
          </a:p>
        </p:txBody>
      </p:sp>
      <p:sp>
        <p:nvSpPr>
          <p:cNvPr id="2" name="TextBox 1"/>
          <p:cNvSpPr txBox="1"/>
          <p:nvPr/>
        </p:nvSpPr>
        <p:spPr>
          <a:xfrm>
            <a:off x="809625" y="2187714"/>
            <a:ext cx="7467600" cy="707886"/>
          </a:xfrm>
          <a:prstGeom prst="rect">
            <a:avLst/>
          </a:prstGeom>
          <a:noFill/>
        </p:spPr>
        <p:txBody>
          <a:bodyPr wrap="square" rtlCol="0">
            <a:spAutoFit/>
          </a:bodyPr>
          <a:lstStyle/>
          <a:p>
            <a:pPr algn="ctr"/>
            <a:r>
              <a:rPr lang="en-US" sz="4000" dirty="0" smtClean="0">
                <a:solidFill>
                  <a:schemeClr val="bg1"/>
                </a:solidFill>
                <a:latin typeface="Segoe WP SemiLight" pitchFamily="34" charset="0"/>
              </a:rPr>
              <a:t>BLS jobs data</a:t>
            </a:r>
            <a:endParaRPr lang="en-US" sz="4000" dirty="0">
              <a:solidFill>
                <a:schemeClr val="bg1"/>
              </a:solidFill>
              <a:latin typeface="Segoe WP SemiLight" pitchFamily="34" charset="0"/>
            </a:endParaRPr>
          </a:p>
        </p:txBody>
      </p:sp>
      <p:pic>
        <p:nvPicPr>
          <p:cNvPr id="4098"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17345" y="3048000"/>
            <a:ext cx="5791200" cy="3733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ustDataLst>
      <p:tags r:id="rId1"/>
    </p:custDataLst>
    <p:extLst>
      <p:ext uri="{BB962C8B-B14F-4D97-AF65-F5344CB8AC3E}">
        <p14:creationId xmlns:p14="http://schemas.microsoft.com/office/powerpoint/2010/main" val="4251434706"/>
      </p:ext>
    </p:extLst>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p:cNvSpPr txBox="1"/>
          <p:nvPr/>
        </p:nvSpPr>
        <p:spPr>
          <a:xfrm>
            <a:off x="657225" y="609600"/>
            <a:ext cx="7467600" cy="5324535"/>
          </a:xfrm>
          <a:prstGeom prst="rect">
            <a:avLst/>
          </a:prstGeom>
          <a:noFill/>
        </p:spPr>
        <p:txBody>
          <a:bodyPr wrap="square" rtlCol="0">
            <a:spAutoFit/>
          </a:bodyPr>
          <a:lstStyle/>
          <a:p>
            <a:pPr algn="ctr"/>
            <a:r>
              <a:rPr lang="en-US" sz="17000" dirty="0" smtClean="0">
                <a:solidFill>
                  <a:schemeClr val="bg1">
                    <a:lumMod val="95000"/>
                  </a:schemeClr>
                </a:solidFill>
                <a:latin typeface="Segoe WP Black" pitchFamily="34" charset="0"/>
                <a:ea typeface="Franchise" pitchFamily="49" charset="0"/>
              </a:rPr>
              <a:t>THE POINT</a:t>
            </a:r>
            <a:endParaRPr lang="en-US" sz="17000" dirty="0">
              <a:solidFill>
                <a:schemeClr val="bg1">
                  <a:lumMod val="95000"/>
                </a:schemeClr>
              </a:solidFill>
              <a:latin typeface="Segoe WP Black" pitchFamily="34" charset="0"/>
              <a:ea typeface="Franchise" pitchFamily="49" charset="0"/>
            </a:endParaRPr>
          </a:p>
        </p:txBody>
      </p:sp>
    </p:spTree>
    <p:custDataLst>
      <p:tags r:id="rId1"/>
    </p:custDataLst>
    <p:extLst>
      <p:ext uri="{BB962C8B-B14F-4D97-AF65-F5344CB8AC3E}">
        <p14:creationId xmlns:p14="http://schemas.microsoft.com/office/powerpoint/2010/main" val="3696793806"/>
      </p:ext>
    </p:extLst>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p:cNvSpPr txBox="1"/>
          <p:nvPr/>
        </p:nvSpPr>
        <p:spPr>
          <a:xfrm>
            <a:off x="657225" y="609600"/>
            <a:ext cx="7467600" cy="769441"/>
          </a:xfrm>
          <a:prstGeom prst="rect">
            <a:avLst/>
          </a:prstGeom>
          <a:noFill/>
        </p:spPr>
        <p:txBody>
          <a:bodyPr wrap="square" rtlCol="0">
            <a:spAutoFit/>
          </a:bodyPr>
          <a:lstStyle/>
          <a:p>
            <a:pPr algn="ctr"/>
            <a:r>
              <a:rPr lang="en-US" sz="4400" dirty="0" smtClean="0">
                <a:solidFill>
                  <a:schemeClr val="bg1">
                    <a:lumMod val="95000"/>
                  </a:schemeClr>
                </a:solidFill>
                <a:latin typeface="Segoe WP Semibold" pitchFamily="34" charset="0"/>
                <a:ea typeface="Franchise" pitchFamily="49" charset="0"/>
              </a:rPr>
              <a:t>THE POINT</a:t>
            </a:r>
            <a:endParaRPr lang="en-US" sz="4400" dirty="0">
              <a:solidFill>
                <a:schemeClr val="bg1">
                  <a:lumMod val="95000"/>
                </a:schemeClr>
              </a:solidFill>
              <a:latin typeface="Segoe WP Semibold" pitchFamily="34" charset="0"/>
              <a:ea typeface="Franchise" pitchFamily="49" charset="0"/>
            </a:endParaRPr>
          </a:p>
        </p:txBody>
      </p:sp>
      <p:sp>
        <p:nvSpPr>
          <p:cNvPr id="2" name="TextBox 1"/>
          <p:cNvSpPr txBox="1"/>
          <p:nvPr/>
        </p:nvSpPr>
        <p:spPr>
          <a:xfrm>
            <a:off x="990600" y="1905000"/>
            <a:ext cx="7467600" cy="646331"/>
          </a:xfrm>
          <a:prstGeom prst="rect">
            <a:avLst/>
          </a:prstGeom>
          <a:noFill/>
        </p:spPr>
        <p:txBody>
          <a:bodyPr wrap="square" rtlCol="0">
            <a:spAutoFit/>
          </a:bodyPr>
          <a:lstStyle/>
          <a:p>
            <a:pPr marL="342900" indent="-342900">
              <a:buFont typeface="Arial" pitchFamily="34" charset="0"/>
              <a:buChar char="•"/>
            </a:pPr>
            <a:r>
              <a:rPr lang="en-US" sz="3600" dirty="0" smtClean="0">
                <a:solidFill>
                  <a:schemeClr val="bg1"/>
                </a:solidFill>
                <a:latin typeface="Segoe WP SemiLight" pitchFamily="34" charset="0"/>
              </a:rPr>
              <a:t>know your data</a:t>
            </a:r>
            <a:endParaRPr lang="en-US" sz="3600" dirty="0">
              <a:solidFill>
                <a:schemeClr val="bg1"/>
              </a:solidFill>
              <a:latin typeface="Segoe WP SemiLight" pitchFamily="34" charset="0"/>
            </a:endParaRPr>
          </a:p>
        </p:txBody>
      </p:sp>
    </p:spTree>
    <p:custDataLst>
      <p:tags r:id="rId1"/>
    </p:custDataLst>
    <p:extLst>
      <p:ext uri="{BB962C8B-B14F-4D97-AF65-F5344CB8AC3E}">
        <p14:creationId xmlns:p14="http://schemas.microsoft.com/office/powerpoint/2010/main" val="4042421690"/>
      </p:ext>
    </p:extLst>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p:cNvSpPr txBox="1"/>
          <p:nvPr/>
        </p:nvSpPr>
        <p:spPr>
          <a:xfrm>
            <a:off x="657225" y="609600"/>
            <a:ext cx="7467600" cy="769441"/>
          </a:xfrm>
          <a:prstGeom prst="rect">
            <a:avLst/>
          </a:prstGeom>
          <a:noFill/>
        </p:spPr>
        <p:txBody>
          <a:bodyPr wrap="square" rtlCol="0">
            <a:spAutoFit/>
          </a:bodyPr>
          <a:lstStyle/>
          <a:p>
            <a:pPr algn="ctr"/>
            <a:r>
              <a:rPr lang="en-US" sz="4400" dirty="0" smtClean="0">
                <a:solidFill>
                  <a:schemeClr val="bg1">
                    <a:lumMod val="95000"/>
                  </a:schemeClr>
                </a:solidFill>
                <a:latin typeface="Segoe WP Semibold" pitchFamily="34" charset="0"/>
                <a:ea typeface="Franchise" pitchFamily="49" charset="0"/>
              </a:rPr>
              <a:t>THE POINT</a:t>
            </a:r>
            <a:endParaRPr lang="en-US" sz="4400" dirty="0">
              <a:solidFill>
                <a:schemeClr val="bg1">
                  <a:lumMod val="95000"/>
                </a:schemeClr>
              </a:solidFill>
              <a:latin typeface="Segoe WP Semibold" pitchFamily="34" charset="0"/>
              <a:ea typeface="Franchise" pitchFamily="49" charset="0"/>
            </a:endParaRPr>
          </a:p>
        </p:txBody>
      </p:sp>
      <p:sp>
        <p:nvSpPr>
          <p:cNvPr id="2" name="TextBox 1"/>
          <p:cNvSpPr txBox="1"/>
          <p:nvPr/>
        </p:nvSpPr>
        <p:spPr>
          <a:xfrm>
            <a:off x="990600" y="1905000"/>
            <a:ext cx="7467600" cy="1754326"/>
          </a:xfrm>
          <a:prstGeom prst="rect">
            <a:avLst/>
          </a:prstGeom>
          <a:noFill/>
        </p:spPr>
        <p:txBody>
          <a:bodyPr wrap="square" rtlCol="0">
            <a:spAutoFit/>
          </a:bodyPr>
          <a:lstStyle/>
          <a:p>
            <a:pPr marL="342900" indent="-342900">
              <a:buFont typeface="Arial" pitchFamily="34" charset="0"/>
              <a:buChar char="•"/>
            </a:pPr>
            <a:r>
              <a:rPr lang="en-US" sz="3600" dirty="0" smtClean="0">
                <a:solidFill>
                  <a:schemeClr val="bg1"/>
                </a:solidFill>
                <a:latin typeface="Segoe WP SemiLight" pitchFamily="34" charset="0"/>
              </a:rPr>
              <a:t>know your data</a:t>
            </a:r>
          </a:p>
          <a:p>
            <a:endParaRPr lang="en-US" sz="3600" dirty="0" smtClean="0">
              <a:solidFill>
                <a:schemeClr val="bg1"/>
              </a:solidFill>
              <a:latin typeface="Segoe WP SemiLight" pitchFamily="34" charset="0"/>
            </a:endParaRPr>
          </a:p>
          <a:p>
            <a:pPr marL="342900" indent="-342900">
              <a:buFont typeface="Arial" pitchFamily="34" charset="0"/>
              <a:buChar char="•"/>
            </a:pPr>
            <a:r>
              <a:rPr lang="en-US" sz="3600" dirty="0" smtClean="0">
                <a:solidFill>
                  <a:schemeClr val="bg1"/>
                </a:solidFill>
                <a:latin typeface="Segoe WP SemiLight" pitchFamily="34" charset="0"/>
              </a:rPr>
              <a:t>listen to the specifics</a:t>
            </a:r>
            <a:endParaRPr lang="en-US" sz="3600" dirty="0">
              <a:solidFill>
                <a:schemeClr val="bg1"/>
              </a:solidFill>
              <a:latin typeface="Segoe WP SemiLight" pitchFamily="34" charset="0"/>
            </a:endParaRPr>
          </a:p>
        </p:txBody>
      </p:sp>
    </p:spTree>
    <p:custDataLst>
      <p:tags r:id="rId1"/>
    </p:custDataLst>
    <p:extLst>
      <p:ext uri="{BB962C8B-B14F-4D97-AF65-F5344CB8AC3E}">
        <p14:creationId xmlns:p14="http://schemas.microsoft.com/office/powerpoint/2010/main" val="1531531189"/>
      </p:ext>
    </p:extLst>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14400" y="1905000"/>
            <a:ext cx="7543800" cy="3046988"/>
          </a:xfrm>
          <a:prstGeom prst="rect">
            <a:avLst/>
          </a:prstGeom>
          <a:noFill/>
        </p:spPr>
        <p:txBody>
          <a:bodyPr wrap="square" rtlCol="0">
            <a:spAutoFit/>
          </a:bodyPr>
          <a:lstStyle/>
          <a:p>
            <a:r>
              <a:rPr lang="en-US" sz="3200" dirty="0" smtClean="0">
                <a:solidFill>
                  <a:srgbClr val="FFFF00"/>
                </a:solidFill>
                <a:latin typeface="Segoe WP SemiLight" pitchFamily="34" charset="0"/>
              </a:rPr>
              <a:t>“Our </a:t>
            </a:r>
            <a:r>
              <a:rPr lang="en-US" sz="3200" dirty="0">
                <a:solidFill>
                  <a:srgbClr val="FFFF00"/>
                </a:solidFill>
                <a:latin typeface="Segoe WP SemiLight" pitchFamily="34" charset="0"/>
              </a:rPr>
              <a:t>businesses have gone back to basics and created over 4 million jobs in the last 27 </a:t>
            </a:r>
            <a:r>
              <a:rPr lang="en-US" sz="3200" dirty="0" smtClean="0">
                <a:solidFill>
                  <a:srgbClr val="FFFF00"/>
                </a:solidFill>
                <a:latin typeface="Segoe WP SemiLight" pitchFamily="34" charset="0"/>
              </a:rPr>
              <a:t>months - more </a:t>
            </a:r>
            <a:r>
              <a:rPr lang="en-US" sz="3200" dirty="0">
                <a:solidFill>
                  <a:srgbClr val="FFFF00"/>
                </a:solidFill>
                <a:latin typeface="Segoe WP SemiLight" pitchFamily="34" charset="0"/>
              </a:rPr>
              <a:t>private sector jobs than were created during the entire seven years before this </a:t>
            </a:r>
            <a:r>
              <a:rPr lang="en-US" sz="3200" dirty="0" smtClean="0">
                <a:solidFill>
                  <a:srgbClr val="FFFF00"/>
                </a:solidFill>
                <a:latin typeface="Segoe WP SemiLight" pitchFamily="34" charset="0"/>
              </a:rPr>
              <a:t>crisis in </a:t>
            </a:r>
            <a:r>
              <a:rPr lang="en-US" sz="3200" dirty="0">
                <a:solidFill>
                  <a:srgbClr val="FFFF00"/>
                </a:solidFill>
                <a:latin typeface="Segoe WP SemiLight" pitchFamily="34" charset="0"/>
              </a:rPr>
              <a:t>a little over two years</a:t>
            </a:r>
            <a:r>
              <a:rPr lang="en-US" sz="3200" dirty="0" smtClean="0">
                <a:solidFill>
                  <a:srgbClr val="FFFF00"/>
                </a:solidFill>
                <a:latin typeface="Segoe WP SemiLight" pitchFamily="34" charset="0"/>
              </a:rPr>
              <a:t>.”</a:t>
            </a:r>
            <a:endParaRPr lang="en-US" sz="3200" dirty="0">
              <a:solidFill>
                <a:srgbClr val="FFFF00"/>
              </a:solidFill>
              <a:latin typeface="Segoe WP SemiLight" pitchFamily="34" charset="0"/>
            </a:endParaRPr>
          </a:p>
        </p:txBody>
      </p:sp>
      <p:sp>
        <p:nvSpPr>
          <p:cNvPr id="4" name="TextBox 3"/>
          <p:cNvSpPr txBox="1"/>
          <p:nvPr/>
        </p:nvSpPr>
        <p:spPr>
          <a:xfrm>
            <a:off x="914400" y="609600"/>
            <a:ext cx="7391400" cy="769441"/>
          </a:xfrm>
          <a:prstGeom prst="rect">
            <a:avLst/>
          </a:prstGeom>
          <a:noFill/>
        </p:spPr>
        <p:txBody>
          <a:bodyPr wrap="square" rtlCol="0">
            <a:spAutoFit/>
          </a:bodyPr>
          <a:lstStyle/>
          <a:p>
            <a:pPr algn="ctr"/>
            <a:r>
              <a:rPr lang="en-US" sz="4400" dirty="0" smtClean="0">
                <a:solidFill>
                  <a:schemeClr val="bg1">
                    <a:lumMod val="95000"/>
                  </a:schemeClr>
                </a:solidFill>
                <a:latin typeface="Segoe WP Semibold" pitchFamily="34" charset="0"/>
                <a:ea typeface="Franchise" pitchFamily="49" charset="0"/>
              </a:rPr>
              <a:t>THE POINT</a:t>
            </a:r>
            <a:endParaRPr lang="en-US" sz="4400" dirty="0">
              <a:solidFill>
                <a:schemeClr val="bg1">
                  <a:lumMod val="95000"/>
                </a:schemeClr>
              </a:solidFill>
              <a:latin typeface="Segoe WP Semibold" pitchFamily="34" charset="0"/>
              <a:ea typeface="Franchise" pitchFamily="49" charset="0"/>
            </a:endParaRPr>
          </a:p>
        </p:txBody>
      </p:sp>
    </p:spTree>
    <p:custDataLst>
      <p:tags r:id="rId1"/>
    </p:custDataLst>
    <p:extLst>
      <p:ext uri="{BB962C8B-B14F-4D97-AF65-F5344CB8AC3E}">
        <p14:creationId xmlns:p14="http://schemas.microsoft.com/office/powerpoint/2010/main" val="1752305694"/>
      </p:ext>
    </p:extLst>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14400" y="1905000"/>
            <a:ext cx="7543800" cy="3046988"/>
          </a:xfrm>
          <a:prstGeom prst="rect">
            <a:avLst/>
          </a:prstGeom>
          <a:noFill/>
        </p:spPr>
        <p:txBody>
          <a:bodyPr wrap="square" rtlCol="0">
            <a:spAutoFit/>
          </a:bodyPr>
          <a:lstStyle/>
          <a:p>
            <a:r>
              <a:rPr lang="en-US" sz="3200" dirty="0" smtClean="0">
                <a:solidFill>
                  <a:schemeClr val="bg1"/>
                </a:solidFill>
                <a:latin typeface="Segoe WP SemiLight" pitchFamily="34" charset="0"/>
              </a:rPr>
              <a:t>“Our </a:t>
            </a:r>
            <a:r>
              <a:rPr lang="en-US" sz="3200" dirty="0">
                <a:solidFill>
                  <a:schemeClr val="bg1"/>
                </a:solidFill>
                <a:latin typeface="Segoe WP SemiLight" pitchFamily="34" charset="0"/>
              </a:rPr>
              <a:t>businesses have gone back to basics and created </a:t>
            </a:r>
            <a:r>
              <a:rPr lang="en-US" sz="3200" dirty="0">
                <a:solidFill>
                  <a:srgbClr val="FFFF00"/>
                </a:solidFill>
                <a:latin typeface="Segoe WP SemiLight" pitchFamily="34" charset="0"/>
              </a:rPr>
              <a:t>over 4 million jobs </a:t>
            </a:r>
            <a:r>
              <a:rPr lang="en-US" sz="3200" dirty="0">
                <a:solidFill>
                  <a:schemeClr val="bg1"/>
                </a:solidFill>
                <a:latin typeface="Segoe WP SemiLight" pitchFamily="34" charset="0"/>
              </a:rPr>
              <a:t>in the last </a:t>
            </a:r>
            <a:r>
              <a:rPr lang="en-US" sz="3200" dirty="0">
                <a:solidFill>
                  <a:srgbClr val="FFFF00"/>
                </a:solidFill>
                <a:latin typeface="Segoe WP SemiLight" pitchFamily="34" charset="0"/>
              </a:rPr>
              <a:t>27 </a:t>
            </a:r>
            <a:r>
              <a:rPr lang="en-US" sz="3200" dirty="0" smtClean="0">
                <a:solidFill>
                  <a:srgbClr val="FFFF00"/>
                </a:solidFill>
                <a:latin typeface="Segoe WP SemiLight" pitchFamily="34" charset="0"/>
              </a:rPr>
              <a:t>months</a:t>
            </a:r>
            <a:r>
              <a:rPr lang="en-US" sz="3200" dirty="0" smtClean="0">
                <a:solidFill>
                  <a:schemeClr val="bg1"/>
                </a:solidFill>
                <a:latin typeface="Segoe WP SemiLight" pitchFamily="34" charset="0"/>
              </a:rPr>
              <a:t> - more </a:t>
            </a:r>
            <a:r>
              <a:rPr lang="en-US" sz="3200" dirty="0">
                <a:solidFill>
                  <a:srgbClr val="FFFF00"/>
                </a:solidFill>
                <a:latin typeface="Segoe WP SemiLight" pitchFamily="34" charset="0"/>
              </a:rPr>
              <a:t>private sector jobs </a:t>
            </a:r>
            <a:r>
              <a:rPr lang="en-US" sz="3200" dirty="0">
                <a:solidFill>
                  <a:schemeClr val="bg1"/>
                </a:solidFill>
                <a:latin typeface="Segoe WP SemiLight" pitchFamily="34" charset="0"/>
              </a:rPr>
              <a:t>than were created during </a:t>
            </a:r>
            <a:r>
              <a:rPr lang="en-US" sz="3200" dirty="0">
                <a:solidFill>
                  <a:srgbClr val="FFFF00"/>
                </a:solidFill>
                <a:latin typeface="Segoe WP SemiLight" pitchFamily="34" charset="0"/>
              </a:rPr>
              <a:t>the entire seven years</a:t>
            </a:r>
            <a:r>
              <a:rPr lang="en-US" sz="3200" dirty="0">
                <a:solidFill>
                  <a:schemeClr val="bg1"/>
                </a:solidFill>
                <a:latin typeface="Segoe WP SemiLight" pitchFamily="34" charset="0"/>
              </a:rPr>
              <a:t> before this </a:t>
            </a:r>
            <a:r>
              <a:rPr lang="en-US" sz="3200" dirty="0" smtClean="0">
                <a:solidFill>
                  <a:schemeClr val="bg1"/>
                </a:solidFill>
                <a:latin typeface="Segoe WP SemiLight" pitchFamily="34" charset="0"/>
              </a:rPr>
              <a:t>crisis in </a:t>
            </a:r>
            <a:r>
              <a:rPr lang="en-US" sz="3200" dirty="0">
                <a:solidFill>
                  <a:schemeClr val="bg1"/>
                </a:solidFill>
                <a:latin typeface="Segoe WP SemiLight" pitchFamily="34" charset="0"/>
              </a:rPr>
              <a:t>a little over two years</a:t>
            </a:r>
            <a:r>
              <a:rPr lang="en-US" sz="3200" dirty="0" smtClean="0">
                <a:solidFill>
                  <a:schemeClr val="bg1"/>
                </a:solidFill>
                <a:latin typeface="Segoe WP SemiLight" pitchFamily="34" charset="0"/>
              </a:rPr>
              <a:t>.”</a:t>
            </a:r>
            <a:endParaRPr lang="en-US" sz="3200" dirty="0">
              <a:solidFill>
                <a:schemeClr val="bg1"/>
              </a:solidFill>
              <a:latin typeface="Segoe WP SemiLight" pitchFamily="34" charset="0"/>
            </a:endParaRPr>
          </a:p>
        </p:txBody>
      </p:sp>
      <p:sp>
        <p:nvSpPr>
          <p:cNvPr id="4" name="TextBox 3"/>
          <p:cNvSpPr txBox="1"/>
          <p:nvPr/>
        </p:nvSpPr>
        <p:spPr>
          <a:xfrm>
            <a:off x="914400" y="609600"/>
            <a:ext cx="7391400" cy="769441"/>
          </a:xfrm>
          <a:prstGeom prst="rect">
            <a:avLst/>
          </a:prstGeom>
          <a:noFill/>
        </p:spPr>
        <p:txBody>
          <a:bodyPr wrap="square" rtlCol="0">
            <a:spAutoFit/>
          </a:bodyPr>
          <a:lstStyle/>
          <a:p>
            <a:pPr algn="ctr"/>
            <a:r>
              <a:rPr lang="en-US" sz="4400" dirty="0" smtClean="0">
                <a:solidFill>
                  <a:schemeClr val="bg1">
                    <a:lumMod val="95000"/>
                  </a:schemeClr>
                </a:solidFill>
                <a:latin typeface="Segoe WP Semibold" pitchFamily="34" charset="0"/>
                <a:ea typeface="Franchise" pitchFamily="49" charset="0"/>
              </a:rPr>
              <a:t>THE POINT</a:t>
            </a:r>
            <a:endParaRPr lang="en-US" sz="4400" dirty="0">
              <a:solidFill>
                <a:schemeClr val="bg1">
                  <a:lumMod val="95000"/>
                </a:schemeClr>
              </a:solidFill>
              <a:latin typeface="Segoe WP Semibold" pitchFamily="34" charset="0"/>
              <a:ea typeface="Franchise" pitchFamily="49" charset="0"/>
            </a:endParaRPr>
          </a:p>
        </p:txBody>
      </p:sp>
    </p:spTree>
    <p:custDataLst>
      <p:tags r:id="rId1"/>
    </p:custDataLst>
    <p:extLst>
      <p:ext uri="{BB962C8B-B14F-4D97-AF65-F5344CB8AC3E}">
        <p14:creationId xmlns:p14="http://schemas.microsoft.com/office/powerpoint/2010/main" val="3280952540"/>
      </p:ext>
    </p:extLst>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p:cNvSpPr txBox="1"/>
          <p:nvPr/>
        </p:nvSpPr>
        <p:spPr>
          <a:xfrm>
            <a:off x="657225" y="609600"/>
            <a:ext cx="7467600" cy="769441"/>
          </a:xfrm>
          <a:prstGeom prst="rect">
            <a:avLst/>
          </a:prstGeom>
          <a:noFill/>
        </p:spPr>
        <p:txBody>
          <a:bodyPr wrap="square" rtlCol="0">
            <a:spAutoFit/>
          </a:bodyPr>
          <a:lstStyle/>
          <a:p>
            <a:pPr algn="ctr"/>
            <a:r>
              <a:rPr lang="en-US" sz="4400" dirty="0" smtClean="0">
                <a:solidFill>
                  <a:schemeClr val="bg1">
                    <a:lumMod val="95000"/>
                  </a:schemeClr>
                </a:solidFill>
                <a:latin typeface="Segoe WP Semibold" pitchFamily="34" charset="0"/>
                <a:ea typeface="Franchise" pitchFamily="49" charset="0"/>
              </a:rPr>
              <a:t>THE POINT</a:t>
            </a:r>
            <a:endParaRPr lang="en-US" sz="4400" dirty="0">
              <a:solidFill>
                <a:schemeClr val="bg1">
                  <a:lumMod val="95000"/>
                </a:schemeClr>
              </a:solidFill>
              <a:latin typeface="Segoe WP Semibold" pitchFamily="34" charset="0"/>
              <a:ea typeface="Franchise" pitchFamily="49" charset="0"/>
            </a:endParaRPr>
          </a:p>
        </p:txBody>
      </p:sp>
      <p:sp>
        <p:nvSpPr>
          <p:cNvPr id="2" name="TextBox 1"/>
          <p:cNvSpPr txBox="1"/>
          <p:nvPr/>
        </p:nvSpPr>
        <p:spPr>
          <a:xfrm>
            <a:off x="990600" y="1905000"/>
            <a:ext cx="7467600" cy="2862322"/>
          </a:xfrm>
          <a:prstGeom prst="rect">
            <a:avLst/>
          </a:prstGeom>
          <a:noFill/>
        </p:spPr>
        <p:txBody>
          <a:bodyPr wrap="square" rtlCol="0">
            <a:spAutoFit/>
          </a:bodyPr>
          <a:lstStyle/>
          <a:p>
            <a:pPr marL="342900" indent="-342900">
              <a:buFont typeface="Arial" pitchFamily="34" charset="0"/>
              <a:buChar char="•"/>
            </a:pPr>
            <a:r>
              <a:rPr lang="en-US" sz="3600" dirty="0" smtClean="0">
                <a:solidFill>
                  <a:schemeClr val="bg1"/>
                </a:solidFill>
                <a:latin typeface="Segoe WP SemiLight" pitchFamily="34" charset="0"/>
              </a:rPr>
              <a:t>know your data</a:t>
            </a:r>
          </a:p>
          <a:p>
            <a:endParaRPr lang="en-US" sz="3600" dirty="0" smtClean="0">
              <a:solidFill>
                <a:schemeClr val="bg1"/>
              </a:solidFill>
              <a:latin typeface="Segoe WP SemiLight" pitchFamily="34" charset="0"/>
            </a:endParaRPr>
          </a:p>
          <a:p>
            <a:pPr marL="342900" indent="-342900">
              <a:buFont typeface="Arial" pitchFamily="34" charset="0"/>
              <a:buChar char="•"/>
            </a:pPr>
            <a:r>
              <a:rPr lang="en-US" sz="3600" dirty="0" smtClean="0">
                <a:solidFill>
                  <a:schemeClr val="bg1"/>
                </a:solidFill>
                <a:latin typeface="Segoe WP SemiLight" pitchFamily="34" charset="0"/>
              </a:rPr>
              <a:t>listen to the specifics</a:t>
            </a:r>
          </a:p>
          <a:p>
            <a:pPr marL="342900" indent="-342900">
              <a:buFont typeface="Arial" pitchFamily="34" charset="0"/>
              <a:buChar char="•"/>
            </a:pPr>
            <a:endParaRPr lang="en-US" sz="3600" dirty="0">
              <a:solidFill>
                <a:schemeClr val="bg1"/>
              </a:solidFill>
              <a:latin typeface="Segoe WP SemiLight" pitchFamily="34" charset="0"/>
            </a:endParaRPr>
          </a:p>
          <a:p>
            <a:pPr marL="342900" indent="-342900">
              <a:buFont typeface="Arial" pitchFamily="34" charset="0"/>
              <a:buChar char="•"/>
            </a:pPr>
            <a:r>
              <a:rPr lang="en-US" sz="3600" dirty="0" smtClean="0">
                <a:solidFill>
                  <a:schemeClr val="bg1"/>
                </a:solidFill>
                <a:latin typeface="Segoe WP SemiLight" pitchFamily="34" charset="0"/>
              </a:rPr>
              <a:t>rebuttals: </a:t>
            </a:r>
            <a:endParaRPr lang="en-US" sz="3600" dirty="0">
              <a:solidFill>
                <a:schemeClr val="bg1"/>
              </a:solidFill>
              <a:latin typeface="Segoe WP SemiLight" pitchFamily="34" charset="0"/>
            </a:endParaRPr>
          </a:p>
        </p:txBody>
      </p:sp>
    </p:spTree>
    <p:custDataLst>
      <p:tags r:id="rId1"/>
    </p:custDataLst>
    <p:extLst>
      <p:ext uri="{BB962C8B-B14F-4D97-AF65-F5344CB8AC3E}">
        <p14:creationId xmlns:p14="http://schemas.microsoft.com/office/powerpoint/2010/main" val="861863586"/>
      </p:ext>
    </p:extLst>
  </p:cSld>
  <p:clrMapOvr>
    <a:masterClrMapping/>
  </p:clrMapOv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p:cNvSpPr txBox="1"/>
          <p:nvPr/>
        </p:nvSpPr>
        <p:spPr>
          <a:xfrm>
            <a:off x="657225" y="609600"/>
            <a:ext cx="7467600" cy="4739759"/>
          </a:xfrm>
          <a:prstGeom prst="rect">
            <a:avLst/>
          </a:prstGeom>
          <a:noFill/>
        </p:spPr>
        <p:txBody>
          <a:bodyPr wrap="square" rtlCol="0">
            <a:spAutoFit/>
          </a:bodyPr>
          <a:lstStyle/>
          <a:p>
            <a:pPr algn="ctr"/>
            <a:r>
              <a:rPr lang="en-US" sz="17000" dirty="0" smtClean="0">
                <a:solidFill>
                  <a:schemeClr val="bg1">
                    <a:lumMod val="95000"/>
                  </a:schemeClr>
                </a:solidFill>
                <a:latin typeface="Segoe WP Black" pitchFamily="34" charset="0"/>
                <a:ea typeface="Franchise" pitchFamily="49" charset="0"/>
              </a:rPr>
              <a:t>SHOW</a:t>
            </a:r>
          </a:p>
          <a:p>
            <a:pPr algn="ctr"/>
            <a:r>
              <a:rPr lang="en-US" sz="3600" dirty="0" smtClean="0">
                <a:solidFill>
                  <a:schemeClr val="bg1">
                    <a:lumMod val="95000"/>
                  </a:schemeClr>
                </a:solidFill>
                <a:latin typeface="Segoe WP Black" pitchFamily="34" charset="0"/>
                <a:ea typeface="Franchise" pitchFamily="49" charset="0"/>
              </a:rPr>
              <a:t>don’t</a:t>
            </a:r>
          </a:p>
          <a:p>
            <a:pPr algn="ctr"/>
            <a:r>
              <a:rPr lang="en-US" sz="9600" dirty="0" smtClean="0">
                <a:solidFill>
                  <a:schemeClr val="bg1">
                    <a:lumMod val="95000"/>
                  </a:schemeClr>
                </a:solidFill>
                <a:latin typeface="Segoe WP Black" pitchFamily="34" charset="0"/>
                <a:ea typeface="Franchise" pitchFamily="49" charset="0"/>
              </a:rPr>
              <a:t>TELL</a:t>
            </a:r>
            <a:endParaRPr lang="en-US" sz="9600" dirty="0">
              <a:solidFill>
                <a:schemeClr val="bg1">
                  <a:lumMod val="95000"/>
                </a:schemeClr>
              </a:solidFill>
              <a:latin typeface="Segoe WP Black" pitchFamily="34" charset="0"/>
              <a:ea typeface="Franchise" pitchFamily="49" charset="0"/>
            </a:endParaRPr>
          </a:p>
        </p:txBody>
      </p:sp>
    </p:spTree>
    <p:custDataLst>
      <p:tags r:id="rId1"/>
    </p:custDataLst>
    <p:extLst>
      <p:ext uri="{BB962C8B-B14F-4D97-AF65-F5344CB8AC3E}">
        <p14:creationId xmlns:p14="http://schemas.microsoft.com/office/powerpoint/2010/main" val="966277097"/>
      </p:ext>
    </p:extLst>
  </p:cSld>
  <p:clrMapOvr>
    <a:masterClrMapping/>
  </p:clrMapOv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http://www.politicalmathblog.com/wp-content/uploads/2012/06/Job-Gains-By-Presidential-Tenure-Large.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76400" y="762000"/>
            <a:ext cx="5715000" cy="9555776"/>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3098657377"/>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path" presetSubtype="0" accel="50000" decel="50000" fill="hold" nodeType="clickEffect">
                                  <p:stCondLst>
                                    <p:cond delay="0"/>
                                  </p:stCondLst>
                                  <p:childTnLst>
                                    <p:animMotion origin="layout" path="M -3.33333E-6 1.11111E-6 L 0.00417 -0.60764 " pathEditMode="relative" rAng="0" ptsTypes="AA">
                                      <p:cBhvr>
                                        <p:cTn id="6" dur="5000" fill="hold"/>
                                        <p:tgtEl>
                                          <p:spTgt spid="5122"/>
                                        </p:tgtEl>
                                        <p:attrNameLst>
                                          <p:attrName>ppt_x</p:attrName>
                                          <p:attrName>ppt_y</p:attrName>
                                        </p:attrNameLst>
                                      </p:cBhvr>
                                      <p:rCtr x="208" y="-30394"/>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1981200"/>
            <a:ext cx="8229600" cy="838200"/>
          </a:xfrm>
        </p:spPr>
        <p:txBody>
          <a:bodyPr>
            <a:normAutofit/>
          </a:bodyPr>
          <a:lstStyle/>
          <a:p>
            <a:r>
              <a:rPr lang="en-US" sz="4800" dirty="0" smtClean="0">
                <a:latin typeface="Segoe WP" pitchFamily="34" charset="0"/>
              </a:rPr>
              <a:t>Matthias Shapiro</a:t>
            </a:r>
            <a:endParaRPr lang="en-US" sz="4800" dirty="0">
              <a:latin typeface="Segoe WP" pitchFamily="34" charset="0"/>
            </a:endParaRPr>
          </a:p>
        </p:txBody>
      </p:sp>
      <p:sp>
        <p:nvSpPr>
          <p:cNvPr id="6" name="TextBox 5"/>
          <p:cNvSpPr txBox="1"/>
          <p:nvPr/>
        </p:nvSpPr>
        <p:spPr>
          <a:xfrm>
            <a:off x="304800" y="228600"/>
            <a:ext cx="7467600" cy="1015663"/>
          </a:xfrm>
          <a:prstGeom prst="rect">
            <a:avLst/>
          </a:prstGeom>
          <a:noFill/>
        </p:spPr>
        <p:txBody>
          <a:bodyPr wrap="square" rtlCol="0">
            <a:spAutoFit/>
          </a:bodyPr>
          <a:lstStyle/>
          <a:p>
            <a:r>
              <a:rPr lang="en-US" sz="6000" dirty="0" smtClean="0">
                <a:solidFill>
                  <a:schemeClr val="bg1">
                    <a:lumMod val="95000"/>
                  </a:schemeClr>
                </a:solidFill>
                <a:latin typeface="Segoe UI Light" pitchFamily="34" charset="0"/>
                <a:ea typeface="Franchise" pitchFamily="49" charset="0"/>
              </a:rPr>
              <a:t>contact </a:t>
            </a:r>
            <a:endParaRPr lang="en-US" sz="6000" dirty="0">
              <a:solidFill>
                <a:schemeClr val="bg1">
                  <a:lumMod val="95000"/>
                </a:schemeClr>
              </a:solidFill>
              <a:latin typeface="Segoe UI Light" pitchFamily="34" charset="0"/>
              <a:ea typeface="Franchise" pitchFamily="49" charset="0"/>
            </a:endParaRPr>
          </a:p>
        </p:txBody>
      </p:sp>
      <p:sp>
        <p:nvSpPr>
          <p:cNvPr id="2" name="TextBox 1"/>
          <p:cNvSpPr txBox="1"/>
          <p:nvPr/>
        </p:nvSpPr>
        <p:spPr>
          <a:xfrm>
            <a:off x="533400" y="4535269"/>
            <a:ext cx="7010400" cy="646331"/>
          </a:xfrm>
          <a:prstGeom prst="rect">
            <a:avLst/>
          </a:prstGeom>
          <a:noFill/>
        </p:spPr>
        <p:txBody>
          <a:bodyPr wrap="square" rtlCol="0">
            <a:spAutoFit/>
          </a:bodyPr>
          <a:lstStyle/>
          <a:p>
            <a:r>
              <a:rPr lang="en-US" sz="3600" dirty="0">
                <a:solidFill>
                  <a:schemeClr val="bg1"/>
                </a:solidFill>
                <a:latin typeface="Segoe WP SemiLight" pitchFamily="34" charset="0"/>
              </a:rPr>
              <a:t>m</a:t>
            </a:r>
            <a:r>
              <a:rPr lang="en-US" sz="3600" dirty="0" smtClean="0">
                <a:solidFill>
                  <a:schemeClr val="bg1"/>
                </a:solidFill>
                <a:latin typeface="Segoe WP SemiLight" pitchFamily="34" charset="0"/>
              </a:rPr>
              <a:t>atthias.shapiro@gmail.com</a:t>
            </a:r>
            <a:endParaRPr lang="en-US" sz="3600" dirty="0">
              <a:solidFill>
                <a:schemeClr val="bg1"/>
              </a:solidFill>
              <a:latin typeface="Segoe WP SemiLight" pitchFamily="34" charset="0"/>
            </a:endParaRPr>
          </a:p>
        </p:txBody>
      </p:sp>
      <p:sp>
        <p:nvSpPr>
          <p:cNvPr id="8" name="TextBox 7"/>
          <p:cNvSpPr txBox="1"/>
          <p:nvPr/>
        </p:nvSpPr>
        <p:spPr>
          <a:xfrm>
            <a:off x="533400" y="5221069"/>
            <a:ext cx="7010400" cy="646331"/>
          </a:xfrm>
          <a:prstGeom prst="rect">
            <a:avLst/>
          </a:prstGeom>
          <a:noFill/>
        </p:spPr>
        <p:txBody>
          <a:bodyPr wrap="square" rtlCol="0">
            <a:spAutoFit/>
          </a:bodyPr>
          <a:lstStyle/>
          <a:p>
            <a:r>
              <a:rPr lang="en-US" sz="3600" dirty="0" smtClean="0">
                <a:solidFill>
                  <a:schemeClr val="bg1"/>
                </a:solidFill>
                <a:latin typeface="Segoe WP SemiLight" pitchFamily="34" charset="0"/>
              </a:rPr>
              <a:t>http://politicalmathblog.com</a:t>
            </a:r>
            <a:endParaRPr lang="en-US" sz="3600" dirty="0">
              <a:solidFill>
                <a:schemeClr val="bg1"/>
              </a:solidFill>
              <a:latin typeface="Segoe WP SemiLight" pitchFamily="34" charset="0"/>
            </a:endParaRPr>
          </a:p>
        </p:txBody>
      </p:sp>
      <p:sp>
        <p:nvSpPr>
          <p:cNvPr id="9" name="TextBox 8"/>
          <p:cNvSpPr txBox="1"/>
          <p:nvPr/>
        </p:nvSpPr>
        <p:spPr>
          <a:xfrm>
            <a:off x="533400" y="3657600"/>
            <a:ext cx="7010400" cy="646331"/>
          </a:xfrm>
          <a:prstGeom prst="rect">
            <a:avLst/>
          </a:prstGeom>
          <a:noFill/>
        </p:spPr>
        <p:txBody>
          <a:bodyPr wrap="square" rtlCol="0">
            <a:spAutoFit/>
          </a:bodyPr>
          <a:lstStyle/>
          <a:p>
            <a:r>
              <a:rPr lang="en-US" sz="3600" dirty="0" smtClean="0">
                <a:solidFill>
                  <a:schemeClr val="bg1"/>
                </a:solidFill>
                <a:latin typeface="Segoe WP SemiLight" pitchFamily="34" charset="0"/>
              </a:rPr>
              <a:t>@</a:t>
            </a:r>
            <a:r>
              <a:rPr lang="en-US" sz="3600" dirty="0" err="1" smtClean="0">
                <a:solidFill>
                  <a:schemeClr val="bg1"/>
                </a:solidFill>
                <a:latin typeface="Segoe WP SemiLight" pitchFamily="34" charset="0"/>
              </a:rPr>
              <a:t>politicalmath</a:t>
            </a:r>
            <a:endParaRPr lang="en-US" sz="3600" dirty="0">
              <a:solidFill>
                <a:schemeClr val="bg1"/>
              </a:solidFill>
              <a:latin typeface="Segoe WP SemiLight" pitchFamily="34" charset="0"/>
            </a:endParaRPr>
          </a:p>
        </p:txBody>
      </p:sp>
    </p:spTree>
    <p:custDataLst>
      <p:tags r:id="rId1"/>
    </p:custDataLst>
    <p:extLst>
      <p:ext uri="{BB962C8B-B14F-4D97-AF65-F5344CB8AC3E}">
        <p14:creationId xmlns:p14="http://schemas.microsoft.com/office/powerpoint/2010/main" val="3790887706"/>
      </p:ext>
    </p:extLst>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p:cNvSpPr txBox="1"/>
          <p:nvPr/>
        </p:nvSpPr>
        <p:spPr>
          <a:xfrm>
            <a:off x="657225" y="609600"/>
            <a:ext cx="7467600" cy="769441"/>
          </a:xfrm>
          <a:prstGeom prst="rect">
            <a:avLst/>
          </a:prstGeom>
          <a:noFill/>
        </p:spPr>
        <p:txBody>
          <a:bodyPr wrap="square" rtlCol="0">
            <a:spAutoFit/>
          </a:bodyPr>
          <a:lstStyle/>
          <a:p>
            <a:pPr algn="ctr"/>
            <a:r>
              <a:rPr lang="en-US" sz="4400" dirty="0" smtClean="0">
                <a:solidFill>
                  <a:schemeClr val="bg1">
                    <a:lumMod val="95000"/>
                  </a:schemeClr>
                </a:solidFill>
                <a:latin typeface="Segoe WP Semibold" pitchFamily="34" charset="0"/>
                <a:ea typeface="Franchise" pitchFamily="49" charset="0"/>
              </a:rPr>
              <a:t>Obama Jobs Speech</a:t>
            </a:r>
            <a:endParaRPr lang="en-US" sz="4400" dirty="0">
              <a:solidFill>
                <a:schemeClr val="bg1">
                  <a:lumMod val="95000"/>
                </a:schemeClr>
              </a:solidFill>
              <a:latin typeface="Segoe WP Semibold" pitchFamily="34" charset="0"/>
              <a:ea typeface="Franchise" pitchFamily="49" charset="0"/>
            </a:endParaRPr>
          </a:p>
        </p:txBody>
      </p:sp>
      <p:sp>
        <p:nvSpPr>
          <p:cNvPr id="2" name="TextBox 1"/>
          <p:cNvSpPr txBox="1"/>
          <p:nvPr/>
        </p:nvSpPr>
        <p:spPr>
          <a:xfrm>
            <a:off x="914400" y="1905000"/>
            <a:ext cx="7543800" cy="3046988"/>
          </a:xfrm>
          <a:prstGeom prst="rect">
            <a:avLst/>
          </a:prstGeom>
          <a:noFill/>
        </p:spPr>
        <p:txBody>
          <a:bodyPr wrap="square" rtlCol="0">
            <a:spAutoFit/>
          </a:bodyPr>
          <a:lstStyle/>
          <a:p>
            <a:r>
              <a:rPr lang="en-US" sz="3200" dirty="0" smtClean="0">
                <a:solidFill>
                  <a:schemeClr val="bg1"/>
                </a:solidFill>
                <a:latin typeface="Segoe WP SemiLight" pitchFamily="34" charset="0"/>
              </a:rPr>
              <a:t>“Our </a:t>
            </a:r>
            <a:r>
              <a:rPr lang="en-US" sz="3200" dirty="0">
                <a:solidFill>
                  <a:schemeClr val="bg1"/>
                </a:solidFill>
                <a:latin typeface="Segoe WP SemiLight" pitchFamily="34" charset="0"/>
              </a:rPr>
              <a:t>businesses have gone back to basics and created over 4 million jobs in the last 27 </a:t>
            </a:r>
            <a:r>
              <a:rPr lang="en-US" sz="3200" dirty="0" smtClean="0">
                <a:solidFill>
                  <a:schemeClr val="bg1"/>
                </a:solidFill>
                <a:latin typeface="Segoe WP SemiLight" pitchFamily="34" charset="0"/>
              </a:rPr>
              <a:t>months - more </a:t>
            </a:r>
            <a:r>
              <a:rPr lang="en-US" sz="3200" dirty="0">
                <a:solidFill>
                  <a:schemeClr val="bg1"/>
                </a:solidFill>
                <a:latin typeface="Segoe WP SemiLight" pitchFamily="34" charset="0"/>
              </a:rPr>
              <a:t>private sector jobs than were created during the entire seven years before this </a:t>
            </a:r>
            <a:r>
              <a:rPr lang="en-US" sz="3200" dirty="0" smtClean="0">
                <a:solidFill>
                  <a:schemeClr val="bg1"/>
                </a:solidFill>
                <a:latin typeface="Segoe WP SemiLight" pitchFamily="34" charset="0"/>
              </a:rPr>
              <a:t>crisis in </a:t>
            </a:r>
            <a:r>
              <a:rPr lang="en-US" sz="3200" dirty="0">
                <a:solidFill>
                  <a:schemeClr val="bg1"/>
                </a:solidFill>
                <a:latin typeface="Segoe WP SemiLight" pitchFamily="34" charset="0"/>
              </a:rPr>
              <a:t>a little over two years</a:t>
            </a:r>
            <a:r>
              <a:rPr lang="en-US" sz="3200" dirty="0" smtClean="0">
                <a:solidFill>
                  <a:schemeClr val="bg1"/>
                </a:solidFill>
                <a:latin typeface="Segoe WP SemiLight" pitchFamily="34" charset="0"/>
              </a:rPr>
              <a:t>.”</a:t>
            </a:r>
            <a:endParaRPr lang="en-US" sz="3200" dirty="0">
              <a:solidFill>
                <a:schemeClr val="bg1"/>
              </a:solidFill>
              <a:latin typeface="Segoe WP SemiLight" pitchFamily="34" charset="0"/>
            </a:endParaRPr>
          </a:p>
        </p:txBody>
      </p:sp>
    </p:spTree>
    <p:custDataLst>
      <p:tags r:id="rId1"/>
    </p:custDataLst>
    <p:extLst>
      <p:ext uri="{BB962C8B-B14F-4D97-AF65-F5344CB8AC3E}">
        <p14:creationId xmlns:p14="http://schemas.microsoft.com/office/powerpoint/2010/main" val="569107149"/>
      </p:ext>
    </p:extLst>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p:cNvSpPr txBox="1"/>
          <p:nvPr/>
        </p:nvSpPr>
        <p:spPr>
          <a:xfrm>
            <a:off x="657225" y="609600"/>
            <a:ext cx="7467600" cy="769441"/>
          </a:xfrm>
          <a:prstGeom prst="rect">
            <a:avLst/>
          </a:prstGeom>
          <a:noFill/>
        </p:spPr>
        <p:txBody>
          <a:bodyPr wrap="square" rtlCol="0">
            <a:spAutoFit/>
          </a:bodyPr>
          <a:lstStyle/>
          <a:p>
            <a:pPr algn="ctr"/>
            <a:r>
              <a:rPr lang="en-US" sz="4400" dirty="0" smtClean="0">
                <a:solidFill>
                  <a:schemeClr val="bg1">
                    <a:lumMod val="95000"/>
                  </a:schemeClr>
                </a:solidFill>
                <a:latin typeface="Segoe WP Semibold" pitchFamily="34" charset="0"/>
                <a:ea typeface="Franchise" pitchFamily="49" charset="0"/>
              </a:rPr>
              <a:t>Obama Jobs Speech</a:t>
            </a:r>
            <a:endParaRPr lang="en-US" sz="4400" dirty="0">
              <a:solidFill>
                <a:schemeClr val="bg1">
                  <a:lumMod val="95000"/>
                </a:schemeClr>
              </a:solidFill>
              <a:latin typeface="Segoe WP Semibold" pitchFamily="34" charset="0"/>
              <a:ea typeface="Franchise" pitchFamily="49" charset="0"/>
            </a:endParaRPr>
          </a:p>
        </p:txBody>
      </p:sp>
      <p:sp>
        <p:nvSpPr>
          <p:cNvPr id="2" name="TextBox 1"/>
          <p:cNvSpPr txBox="1"/>
          <p:nvPr/>
        </p:nvSpPr>
        <p:spPr>
          <a:xfrm>
            <a:off x="914400" y="1905000"/>
            <a:ext cx="3771900" cy="2554545"/>
          </a:xfrm>
          <a:prstGeom prst="rect">
            <a:avLst/>
          </a:prstGeom>
          <a:noFill/>
        </p:spPr>
        <p:txBody>
          <a:bodyPr wrap="square" rtlCol="0">
            <a:spAutoFit/>
          </a:bodyPr>
          <a:lstStyle/>
          <a:p>
            <a:pPr algn="ctr"/>
            <a:r>
              <a:rPr lang="en-US" sz="3200" dirty="0" smtClean="0">
                <a:solidFill>
                  <a:schemeClr val="bg1"/>
                </a:solidFill>
                <a:latin typeface="Segoe WP SemiLight" pitchFamily="34" charset="0"/>
              </a:rPr>
              <a:t>Last 27 months</a:t>
            </a:r>
          </a:p>
          <a:p>
            <a:pPr algn="ctr"/>
            <a:endParaRPr lang="en-US" sz="3200" dirty="0">
              <a:solidFill>
                <a:schemeClr val="bg1"/>
              </a:solidFill>
              <a:latin typeface="Segoe WP SemiLight" pitchFamily="34" charset="0"/>
            </a:endParaRPr>
          </a:p>
          <a:p>
            <a:pPr algn="ctr"/>
            <a:r>
              <a:rPr lang="en-US" sz="3200" dirty="0" smtClean="0">
                <a:solidFill>
                  <a:schemeClr val="bg1"/>
                </a:solidFill>
                <a:latin typeface="Segoe WP SemiLight" pitchFamily="34" charset="0"/>
              </a:rPr>
              <a:t>4,126,000</a:t>
            </a:r>
          </a:p>
          <a:p>
            <a:pPr algn="ctr"/>
            <a:r>
              <a:rPr lang="en-US" sz="3200" dirty="0" smtClean="0">
                <a:solidFill>
                  <a:schemeClr val="bg1"/>
                </a:solidFill>
                <a:latin typeface="Segoe WP SemiLight" pitchFamily="34" charset="0"/>
              </a:rPr>
              <a:t>private sector jobs</a:t>
            </a:r>
          </a:p>
          <a:p>
            <a:pPr algn="ctr"/>
            <a:endParaRPr lang="en-US" sz="3200" dirty="0" smtClean="0">
              <a:solidFill>
                <a:schemeClr val="bg1"/>
              </a:solidFill>
              <a:latin typeface="Segoe WP SemiLight" pitchFamily="34" charset="0"/>
            </a:endParaRPr>
          </a:p>
        </p:txBody>
      </p:sp>
      <p:sp>
        <p:nvSpPr>
          <p:cNvPr id="4" name="TextBox 3"/>
          <p:cNvSpPr txBox="1"/>
          <p:nvPr/>
        </p:nvSpPr>
        <p:spPr>
          <a:xfrm>
            <a:off x="5105400" y="1905000"/>
            <a:ext cx="3771900" cy="2554545"/>
          </a:xfrm>
          <a:prstGeom prst="rect">
            <a:avLst/>
          </a:prstGeom>
          <a:noFill/>
        </p:spPr>
        <p:txBody>
          <a:bodyPr wrap="square" rtlCol="0">
            <a:spAutoFit/>
          </a:bodyPr>
          <a:lstStyle/>
          <a:p>
            <a:pPr algn="ctr"/>
            <a:r>
              <a:rPr lang="en-US" sz="3200" dirty="0" smtClean="0">
                <a:solidFill>
                  <a:schemeClr val="bg1"/>
                </a:solidFill>
                <a:latin typeface="Segoe WP SemiLight" pitchFamily="34" charset="0"/>
              </a:rPr>
              <a:t>7 years </a:t>
            </a:r>
            <a:r>
              <a:rPr lang="en-US" sz="3200" dirty="0" smtClean="0">
                <a:solidFill>
                  <a:schemeClr val="bg1"/>
                </a:solidFill>
                <a:latin typeface="Segoe WP SemiLight" pitchFamily="34" charset="0"/>
              </a:rPr>
              <a:t>before crisis</a:t>
            </a:r>
            <a:endParaRPr lang="en-US" sz="3200" dirty="0" smtClean="0">
              <a:solidFill>
                <a:schemeClr val="bg1"/>
              </a:solidFill>
              <a:latin typeface="Segoe WP SemiLight" pitchFamily="34" charset="0"/>
            </a:endParaRPr>
          </a:p>
          <a:p>
            <a:pPr algn="ctr"/>
            <a:endParaRPr lang="en-US" sz="3200" dirty="0">
              <a:solidFill>
                <a:schemeClr val="bg1"/>
              </a:solidFill>
              <a:latin typeface="Segoe WP SemiLight" pitchFamily="34" charset="0"/>
            </a:endParaRPr>
          </a:p>
          <a:p>
            <a:pPr algn="ctr"/>
            <a:r>
              <a:rPr lang="en-US" sz="3200" dirty="0" smtClean="0">
                <a:solidFill>
                  <a:schemeClr val="bg1"/>
                </a:solidFill>
                <a:latin typeface="Segoe WP SemiLight" pitchFamily="34" charset="0"/>
              </a:rPr>
              <a:t>3,843,000</a:t>
            </a:r>
          </a:p>
          <a:p>
            <a:pPr algn="ctr"/>
            <a:r>
              <a:rPr lang="en-US" sz="3200" dirty="0" smtClean="0">
                <a:solidFill>
                  <a:schemeClr val="bg1"/>
                </a:solidFill>
                <a:latin typeface="Segoe WP SemiLight" pitchFamily="34" charset="0"/>
              </a:rPr>
              <a:t>private sector jobs</a:t>
            </a:r>
          </a:p>
          <a:p>
            <a:pPr algn="ctr"/>
            <a:endParaRPr lang="en-US" sz="3200" dirty="0" smtClean="0">
              <a:solidFill>
                <a:schemeClr val="bg1"/>
              </a:solidFill>
              <a:latin typeface="Segoe WP SemiLight" pitchFamily="34" charset="0"/>
            </a:endParaRPr>
          </a:p>
        </p:txBody>
      </p:sp>
    </p:spTree>
    <p:custDataLst>
      <p:tags r:id="rId1"/>
    </p:custDataLst>
    <p:extLst>
      <p:ext uri="{BB962C8B-B14F-4D97-AF65-F5344CB8AC3E}">
        <p14:creationId xmlns:p14="http://schemas.microsoft.com/office/powerpoint/2010/main" val="1486040550"/>
      </p:ext>
    </p:extLst>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p:cNvSpPr txBox="1"/>
          <p:nvPr/>
        </p:nvSpPr>
        <p:spPr>
          <a:xfrm>
            <a:off x="657225" y="609600"/>
            <a:ext cx="7467600" cy="769441"/>
          </a:xfrm>
          <a:prstGeom prst="rect">
            <a:avLst/>
          </a:prstGeom>
          <a:noFill/>
        </p:spPr>
        <p:txBody>
          <a:bodyPr wrap="square" rtlCol="0">
            <a:spAutoFit/>
          </a:bodyPr>
          <a:lstStyle/>
          <a:p>
            <a:pPr algn="ctr"/>
            <a:r>
              <a:rPr lang="en-US" sz="4400" dirty="0" smtClean="0">
                <a:solidFill>
                  <a:schemeClr val="bg1">
                    <a:lumMod val="95000"/>
                  </a:schemeClr>
                </a:solidFill>
                <a:latin typeface="Segoe WP Semibold" pitchFamily="34" charset="0"/>
                <a:ea typeface="Franchise" pitchFamily="49" charset="0"/>
              </a:rPr>
              <a:t>Obama Jobs Speech</a:t>
            </a:r>
            <a:endParaRPr lang="en-US" sz="4400" dirty="0">
              <a:solidFill>
                <a:schemeClr val="bg1">
                  <a:lumMod val="95000"/>
                </a:schemeClr>
              </a:solidFill>
              <a:latin typeface="Segoe WP Semibold" pitchFamily="34" charset="0"/>
              <a:ea typeface="Franchise" pitchFamily="49" charset="0"/>
            </a:endParaRPr>
          </a:p>
        </p:txBody>
      </p:sp>
      <p:sp>
        <p:nvSpPr>
          <p:cNvPr id="2" name="TextBox 1"/>
          <p:cNvSpPr txBox="1"/>
          <p:nvPr/>
        </p:nvSpPr>
        <p:spPr>
          <a:xfrm>
            <a:off x="914400" y="1905000"/>
            <a:ext cx="7543800" cy="3046988"/>
          </a:xfrm>
          <a:prstGeom prst="rect">
            <a:avLst/>
          </a:prstGeom>
          <a:noFill/>
        </p:spPr>
        <p:txBody>
          <a:bodyPr wrap="square" rtlCol="0">
            <a:spAutoFit/>
          </a:bodyPr>
          <a:lstStyle/>
          <a:p>
            <a:r>
              <a:rPr lang="en-US" sz="3200" dirty="0" smtClean="0">
                <a:solidFill>
                  <a:srgbClr val="FFFF00"/>
                </a:solidFill>
                <a:latin typeface="Segoe WP SemiLight" pitchFamily="34" charset="0"/>
              </a:rPr>
              <a:t>“Our </a:t>
            </a:r>
            <a:r>
              <a:rPr lang="en-US" sz="3200" dirty="0">
                <a:solidFill>
                  <a:srgbClr val="FFFF00"/>
                </a:solidFill>
                <a:latin typeface="Segoe WP SemiLight" pitchFamily="34" charset="0"/>
              </a:rPr>
              <a:t>businesses have gone back to basics and created over 4 million jobs in the last 27 </a:t>
            </a:r>
            <a:r>
              <a:rPr lang="en-US" sz="3200" dirty="0" smtClean="0">
                <a:solidFill>
                  <a:srgbClr val="FFFF00"/>
                </a:solidFill>
                <a:latin typeface="Segoe WP SemiLight" pitchFamily="34" charset="0"/>
              </a:rPr>
              <a:t>months - more </a:t>
            </a:r>
            <a:r>
              <a:rPr lang="en-US" sz="3200" dirty="0">
                <a:solidFill>
                  <a:srgbClr val="FFFF00"/>
                </a:solidFill>
                <a:latin typeface="Segoe WP SemiLight" pitchFamily="34" charset="0"/>
              </a:rPr>
              <a:t>private sector jobs than were created during the entire seven years before this </a:t>
            </a:r>
            <a:r>
              <a:rPr lang="en-US" sz="3200" dirty="0" smtClean="0">
                <a:solidFill>
                  <a:srgbClr val="FFFF00"/>
                </a:solidFill>
                <a:latin typeface="Segoe WP SemiLight" pitchFamily="34" charset="0"/>
              </a:rPr>
              <a:t>crisis in </a:t>
            </a:r>
            <a:r>
              <a:rPr lang="en-US" sz="3200" dirty="0">
                <a:solidFill>
                  <a:srgbClr val="FFFF00"/>
                </a:solidFill>
                <a:latin typeface="Segoe WP SemiLight" pitchFamily="34" charset="0"/>
              </a:rPr>
              <a:t>a little over two years</a:t>
            </a:r>
            <a:r>
              <a:rPr lang="en-US" sz="3200" dirty="0" smtClean="0">
                <a:solidFill>
                  <a:srgbClr val="FFFF00"/>
                </a:solidFill>
                <a:latin typeface="Segoe WP SemiLight" pitchFamily="34" charset="0"/>
              </a:rPr>
              <a:t>.”</a:t>
            </a:r>
            <a:endParaRPr lang="en-US" sz="3200" dirty="0">
              <a:solidFill>
                <a:srgbClr val="FFFF00"/>
              </a:solidFill>
              <a:latin typeface="Segoe WP SemiLight" pitchFamily="34" charset="0"/>
            </a:endParaRPr>
          </a:p>
        </p:txBody>
      </p:sp>
    </p:spTree>
    <p:custDataLst>
      <p:tags r:id="rId1"/>
    </p:custDataLst>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p:cNvSpPr txBox="1"/>
          <p:nvPr/>
        </p:nvSpPr>
        <p:spPr>
          <a:xfrm>
            <a:off x="657225" y="609600"/>
            <a:ext cx="7467600" cy="769441"/>
          </a:xfrm>
          <a:prstGeom prst="rect">
            <a:avLst/>
          </a:prstGeom>
          <a:noFill/>
        </p:spPr>
        <p:txBody>
          <a:bodyPr wrap="square" rtlCol="0">
            <a:spAutoFit/>
          </a:bodyPr>
          <a:lstStyle/>
          <a:p>
            <a:pPr algn="ctr"/>
            <a:r>
              <a:rPr lang="en-US" sz="4400" dirty="0" smtClean="0">
                <a:solidFill>
                  <a:schemeClr val="bg1">
                    <a:lumMod val="95000"/>
                  </a:schemeClr>
                </a:solidFill>
                <a:latin typeface="Segoe WP Semibold" pitchFamily="34" charset="0"/>
                <a:ea typeface="Franchise" pitchFamily="49" charset="0"/>
              </a:rPr>
              <a:t>Obama Jobs Speech</a:t>
            </a:r>
            <a:endParaRPr lang="en-US" sz="4400" dirty="0">
              <a:solidFill>
                <a:schemeClr val="bg1">
                  <a:lumMod val="95000"/>
                </a:schemeClr>
              </a:solidFill>
              <a:latin typeface="Segoe WP Semibold" pitchFamily="34" charset="0"/>
              <a:ea typeface="Franchise" pitchFamily="49" charset="0"/>
            </a:endParaRPr>
          </a:p>
        </p:txBody>
      </p:sp>
      <p:sp>
        <p:nvSpPr>
          <p:cNvPr id="2" name="TextBox 1"/>
          <p:cNvSpPr txBox="1"/>
          <p:nvPr/>
        </p:nvSpPr>
        <p:spPr>
          <a:xfrm>
            <a:off x="914400" y="1905000"/>
            <a:ext cx="7543800" cy="3046988"/>
          </a:xfrm>
          <a:prstGeom prst="rect">
            <a:avLst/>
          </a:prstGeom>
          <a:noFill/>
        </p:spPr>
        <p:txBody>
          <a:bodyPr wrap="square" rtlCol="0">
            <a:spAutoFit/>
          </a:bodyPr>
          <a:lstStyle/>
          <a:p>
            <a:r>
              <a:rPr lang="en-US" sz="3200" dirty="0" smtClean="0">
                <a:solidFill>
                  <a:schemeClr val="bg1"/>
                </a:solidFill>
                <a:latin typeface="Segoe WP SemiLight" pitchFamily="34" charset="0"/>
              </a:rPr>
              <a:t>“Our </a:t>
            </a:r>
            <a:r>
              <a:rPr lang="en-US" sz="3200" dirty="0">
                <a:solidFill>
                  <a:schemeClr val="bg1"/>
                </a:solidFill>
                <a:latin typeface="Segoe WP SemiLight" pitchFamily="34" charset="0"/>
              </a:rPr>
              <a:t>businesses have gone back to basics and created </a:t>
            </a:r>
            <a:r>
              <a:rPr lang="en-US" sz="3200" dirty="0">
                <a:solidFill>
                  <a:srgbClr val="FFFF00"/>
                </a:solidFill>
                <a:latin typeface="Segoe WP SemiLight" pitchFamily="34" charset="0"/>
              </a:rPr>
              <a:t>over 4 million jobs </a:t>
            </a:r>
            <a:r>
              <a:rPr lang="en-US" sz="3200" dirty="0">
                <a:solidFill>
                  <a:schemeClr val="bg1"/>
                </a:solidFill>
                <a:latin typeface="Segoe WP SemiLight" pitchFamily="34" charset="0"/>
              </a:rPr>
              <a:t>in the last </a:t>
            </a:r>
            <a:r>
              <a:rPr lang="en-US" sz="3200" dirty="0">
                <a:solidFill>
                  <a:srgbClr val="FFFF00"/>
                </a:solidFill>
                <a:latin typeface="Segoe WP SemiLight" pitchFamily="34" charset="0"/>
              </a:rPr>
              <a:t>27 </a:t>
            </a:r>
            <a:r>
              <a:rPr lang="en-US" sz="3200" dirty="0" smtClean="0">
                <a:solidFill>
                  <a:srgbClr val="FFFF00"/>
                </a:solidFill>
                <a:latin typeface="Segoe WP SemiLight" pitchFamily="34" charset="0"/>
              </a:rPr>
              <a:t>months</a:t>
            </a:r>
            <a:r>
              <a:rPr lang="en-US" sz="3200" dirty="0" smtClean="0">
                <a:solidFill>
                  <a:schemeClr val="bg1"/>
                </a:solidFill>
                <a:latin typeface="Segoe WP SemiLight" pitchFamily="34" charset="0"/>
              </a:rPr>
              <a:t> - more </a:t>
            </a:r>
            <a:r>
              <a:rPr lang="en-US" sz="3200" dirty="0">
                <a:solidFill>
                  <a:srgbClr val="FFFF00"/>
                </a:solidFill>
                <a:latin typeface="Segoe WP SemiLight" pitchFamily="34" charset="0"/>
              </a:rPr>
              <a:t>private sector jobs </a:t>
            </a:r>
            <a:r>
              <a:rPr lang="en-US" sz="3200" dirty="0">
                <a:solidFill>
                  <a:schemeClr val="bg1"/>
                </a:solidFill>
                <a:latin typeface="Segoe WP SemiLight" pitchFamily="34" charset="0"/>
              </a:rPr>
              <a:t>than were created during </a:t>
            </a:r>
            <a:r>
              <a:rPr lang="en-US" sz="3200" dirty="0">
                <a:solidFill>
                  <a:srgbClr val="FFFF00"/>
                </a:solidFill>
                <a:latin typeface="Segoe WP SemiLight" pitchFamily="34" charset="0"/>
              </a:rPr>
              <a:t>the entire seven years</a:t>
            </a:r>
            <a:r>
              <a:rPr lang="en-US" sz="3200" dirty="0">
                <a:solidFill>
                  <a:schemeClr val="bg1"/>
                </a:solidFill>
                <a:latin typeface="Segoe WP SemiLight" pitchFamily="34" charset="0"/>
              </a:rPr>
              <a:t> before this </a:t>
            </a:r>
            <a:r>
              <a:rPr lang="en-US" sz="3200" dirty="0" smtClean="0">
                <a:solidFill>
                  <a:schemeClr val="bg1"/>
                </a:solidFill>
                <a:latin typeface="Segoe WP SemiLight" pitchFamily="34" charset="0"/>
              </a:rPr>
              <a:t>crisis in </a:t>
            </a:r>
            <a:r>
              <a:rPr lang="en-US" sz="3200" dirty="0">
                <a:solidFill>
                  <a:schemeClr val="bg1"/>
                </a:solidFill>
                <a:latin typeface="Segoe WP SemiLight" pitchFamily="34" charset="0"/>
              </a:rPr>
              <a:t>a little over two years</a:t>
            </a:r>
            <a:r>
              <a:rPr lang="en-US" sz="3200" dirty="0" smtClean="0">
                <a:solidFill>
                  <a:schemeClr val="bg1"/>
                </a:solidFill>
                <a:latin typeface="Segoe WP SemiLight" pitchFamily="34" charset="0"/>
              </a:rPr>
              <a:t>.”</a:t>
            </a:r>
            <a:endParaRPr lang="en-US" sz="3200" dirty="0">
              <a:solidFill>
                <a:schemeClr val="bg1"/>
              </a:solidFill>
              <a:latin typeface="Segoe WP SemiLight" pitchFamily="34" charset="0"/>
            </a:endParaRPr>
          </a:p>
        </p:txBody>
      </p:sp>
    </p:spTree>
    <p:custDataLst>
      <p:tags r:id="rId1"/>
    </p:custDataLst>
    <p:extLst>
      <p:ext uri="{BB962C8B-B14F-4D97-AF65-F5344CB8AC3E}">
        <p14:creationId xmlns:p14="http://schemas.microsoft.com/office/powerpoint/2010/main" val="477366551"/>
      </p:ext>
    </p:extLst>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p:cNvSpPr txBox="1"/>
          <p:nvPr/>
        </p:nvSpPr>
        <p:spPr>
          <a:xfrm>
            <a:off x="657225" y="609600"/>
            <a:ext cx="7467600" cy="769441"/>
          </a:xfrm>
          <a:prstGeom prst="rect">
            <a:avLst/>
          </a:prstGeom>
          <a:noFill/>
        </p:spPr>
        <p:txBody>
          <a:bodyPr wrap="square" rtlCol="0">
            <a:spAutoFit/>
          </a:bodyPr>
          <a:lstStyle/>
          <a:p>
            <a:pPr algn="ctr"/>
            <a:r>
              <a:rPr lang="en-US" sz="4400" dirty="0" smtClean="0">
                <a:solidFill>
                  <a:schemeClr val="bg1">
                    <a:lumMod val="95000"/>
                  </a:schemeClr>
                </a:solidFill>
                <a:latin typeface="Segoe WP Semibold" pitchFamily="34" charset="0"/>
                <a:ea typeface="Franchise" pitchFamily="49" charset="0"/>
              </a:rPr>
              <a:t>Obama Jobs Speech</a:t>
            </a:r>
            <a:endParaRPr lang="en-US" sz="4400" dirty="0">
              <a:solidFill>
                <a:schemeClr val="bg1">
                  <a:lumMod val="95000"/>
                </a:schemeClr>
              </a:solidFill>
              <a:latin typeface="Segoe WP Semibold" pitchFamily="34" charset="0"/>
              <a:ea typeface="Franchise" pitchFamily="49" charset="0"/>
            </a:endParaRPr>
          </a:p>
        </p:txBody>
      </p:sp>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84450" y="2438400"/>
            <a:ext cx="4044950" cy="3962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809625" y="1600200"/>
            <a:ext cx="7467600" cy="584775"/>
          </a:xfrm>
          <a:prstGeom prst="rect">
            <a:avLst/>
          </a:prstGeom>
          <a:noFill/>
        </p:spPr>
        <p:txBody>
          <a:bodyPr wrap="square" rtlCol="0">
            <a:spAutoFit/>
          </a:bodyPr>
          <a:lstStyle/>
          <a:p>
            <a:pPr algn="ctr"/>
            <a:r>
              <a:rPr lang="en-US" sz="3200" dirty="0" smtClean="0">
                <a:solidFill>
                  <a:schemeClr val="bg1">
                    <a:lumMod val="95000"/>
                  </a:schemeClr>
                </a:solidFill>
                <a:latin typeface="Segoe WP SemiLight" pitchFamily="34" charset="0"/>
                <a:ea typeface="Franchise" pitchFamily="49" charset="0"/>
              </a:rPr>
              <a:t>4,126,000 private sector jobs</a:t>
            </a:r>
            <a:endParaRPr lang="en-US" sz="3200" dirty="0">
              <a:solidFill>
                <a:schemeClr val="bg1">
                  <a:lumMod val="95000"/>
                </a:schemeClr>
              </a:solidFill>
              <a:latin typeface="Segoe WP SemiLight" pitchFamily="34" charset="0"/>
              <a:ea typeface="Franchise" pitchFamily="49" charset="0"/>
            </a:endParaRPr>
          </a:p>
        </p:txBody>
      </p:sp>
    </p:spTree>
    <p:custDataLst>
      <p:tags r:id="rId1"/>
    </p:custDataLst>
    <p:extLst>
      <p:ext uri="{BB962C8B-B14F-4D97-AF65-F5344CB8AC3E}">
        <p14:creationId xmlns:p14="http://schemas.microsoft.com/office/powerpoint/2010/main" val="1819261812"/>
      </p:ext>
    </p:extLst>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p:cNvSpPr txBox="1"/>
          <p:nvPr/>
        </p:nvSpPr>
        <p:spPr>
          <a:xfrm>
            <a:off x="657225" y="609600"/>
            <a:ext cx="7467600" cy="769441"/>
          </a:xfrm>
          <a:prstGeom prst="rect">
            <a:avLst/>
          </a:prstGeom>
          <a:noFill/>
        </p:spPr>
        <p:txBody>
          <a:bodyPr wrap="square" rtlCol="0">
            <a:spAutoFit/>
          </a:bodyPr>
          <a:lstStyle/>
          <a:p>
            <a:pPr algn="ctr"/>
            <a:r>
              <a:rPr lang="en-US" sz="4400" dirty="0" smtClean="0">
                <a:solidFill>
                  <a:schemeClr val="bg1">
                    <a:lumMod val="95000"/>
                  </a:schemeClr>
                </a:solidFill>
                <a:latin typeface="Segoe WP Semibold" pitchFamily="34" charset="0"/>
                <a:ea typeface="Franchise" pitchFamily="49" charset="0"/>
              </a:rPr>
              <a:t>Obama Jobs Speech</a:t>
            </a:r>
            <a:endParaRPr lang="en-US" sz="4400" dirty="0">
              <a:solidFill>
                <a:schemeClr val="bg1">
                  <a:lumMod val="95000"/>
                </a:schemeClr>
              </a:solidFill>
              <a:latin typeface="Segoe WP Semibold" pitchFamily="34" charset="0"/>
              <a:ea typeface="Franchise" pitchFamily="49" charset="0"/>
            </a:endParaRPr>
          </a:p>
        </p:txBody>
      </p:sp>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84450" y="2438400"/>
            <a:ext cx="4044950" cy="3962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809625" y="1600200"/>
            <a:ext cx="7467600" cy="584775"/>
          </a:xfrm>
          <a:prstGeom prst="rect">
            <a:avLst/>
          </a:prstGeom>
          <a:noFill/>
        </p:spPr>
        <p:txBody>
          <a:bodyPr wrap="square" rtlCol="0">
            <a:spAutoFit/>
          </a:bodyPr>
          <a:lstStyle/>
          <a:p>
            <a:pPr algn="ctr"/>
            <a:r>
              <a:rPr lang="en-US" sz="3200" dirty="0" smtClean="0">
                <a:solidFill>
                  <a:schemeClr val="bg1">
                    <a:lumMod val="95000"/>
                  </a:schemeClr>
                </a:solidFill>
                <a:latin typeface="Segoe WP SemiLight" pitchFamily="34" charset="0"/>
                <a:ea typeface="Franchise" pitchFamily="49" charset="0"/>
              </a:rPr>
              <a:t>55,000 private sector jobs</a:t>
            </a:r>
            <a:endParaRPr lang="en-US" sz="3200" dirty="0">
              <a:solidFill>
                <a:schemeClr val="bg1">
                  <a:lumMod val="95000"/>
                </a:schemeClr>
              </a:solidFill>
              <a:latin typeface="Segoe WP SemiLight" pitchFamily="34" charset="0"/>
              <a:ea typeface="Franchise" pitchFamily="49" charset="0"/>
            </a:endParaRPr>
          </a:p>
        </p:txBody>
      </p:sp>
      <p:pic>
        <p:nvPicPr>
          <p:cNvPr id="6"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671002" y="2362200"/>
            <a:ext cx="5872798" cy="403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ustDataLst>
      <p:tags r:id="rId1"/>
    </p:custDataLst>
    <p:extLst>
      <p:ext uri="{BB962C8B-B14F-4D97-AF65-F5344CB8AC3E}">
        <p14:creationId xmlns:p14="http://schemas.microsoft.com/office/powerpoint/2010/main" val="1928169780"/>
      </p:ext>
    </p:extLst>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p:cNvSpPr txBox="1"/>
          <p:nvPr/>
        </p:nvSpPr>
        <p:spPr>
          <a:xfrm>
            <a:off x="657225" y="609600"/>
            <a:ext cx="7467600" cy="769441"/>
          </a:xfrm>
          <a:prstGeom prst="rect">
            <a:avLst/>
          </a:prstGeom>
          <a:noFill/>
        </p:spPr>
        <p:txBody>
          <a:bodyPr wrap="square" rtlCol="0">
            <a:spAutoFit/>
          </a:bodyPr>
          <a:lstStyle/>
          <a:p>
            <a:pPr algn="ctr"/>
            <a:r>
              <a:rPr lang="en-US" sz="4400" dirty="0" smtClean="0">
                <a:solidFill>
                  <a:schemeClr val="bg1">
                    <a:lumMod val="95000"/>
                  </a:schemeClr>
                </a:solidFill>
                <a:latin typeface="Segoe WP Semibold" pitchFamily="34" charset="0"/>
                <a:ea typeface="Franchise" pitchFamily="49" charset="0"/>
              </a:rPr>
              <a:t>Obama Jobs Speech</a:t>
            </a:r>
            <a:endParaRPr lang="en-US" sz="4400" dirty="0">
              <a:solidFill>
                <a:schemeClr val="bg1">
                  <a:lumMod val="95000"/>
                </a:schemeClr>
              </a:solidFill>
              <a:latin typeface="Segoe WP Semibold" pitchFamily="34" charset="0"/>
              <a:ea typeface="Franchise" pitchFamily="49" charset="0"/>
            </a:endParaRPr>
          </a:p>
        </p:txBody>
      </p:sp>
      <p:pic>
        <p:nvPicPr>
          <p:cNvPr id="205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62200" y="2324966"/>
            <a:ext cx="4452972" cy="34662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Box 5"/>
          <p:cNvSpPr txBox="1"/>
          <p:nvPr/>
        </p:nvSpPr>
        <p:spPr>
          <a:xfrm>
            <a:off x="809625" y="1600200"/>
            <a:ext cx="7467600" cy="584775"/>
          </a:xfrm>
          <a:prstGeom prst="rect">
            <a:avLst/>
          </a:prstGeom>
          <a:noFill/>
        </p:spPr>
        <p:txBody>
          <a:bodyPr wrap="square" rtlCol="0">
            <a:spAutoFit/>
          </a:bodyPr>
          <a:lstStyle/>
          <a:p>
            <a:pPr algn="ctr"/>
            <a:r>
              <a:rPr lang="en-US" sz="3200" dirty="0" smtClean="0">
                <a:solidFill>
                  <a:schemeClr val="bg1">
                    <a:lumMod val="95000"/>
                  </a:schemeClr>
                </a:solidFill>
                <a:latin typeface="Segoe WP SemiLight" pitchFamily="34" charset="0"/>
                <a:ea typeface="Franchise" pitchFamily="49" charset="0"/>
              </a:rPr>
              <a:t>“the 7 years before the crisis”</a:t>
            </a:r>
            <a:endParaRPr lang="en-US" sz="3200" dirty="0">
              <a:solidFill>
                <a:schemeClr val="bg1">
                  <a:lumMod val="95000"/>
                </a:schemeClr>
              </a:solidFill>
              <a:latin typeface="Segoe WP SemiLight" pitchFamily="34" charset="0"/>
              <a:ea typeface="Franchise" pitchFamily="49" charset="0"/>
            </a:endParaRPr>
          </a:p>
        </p:txBody>
      </p:sp>
      <p:sp>
        <p:nvSpPr>
          <p:cNvPr id="7" name="TextBox 6"/>
          <p:cNvSpPr txBox="1"/>
          <p:nvPr/>
        </p:nvSpPr>
        <p:spPr>
          <a:xfrm>
            <a:off x="914400" y="6019800"/>
            <a:ext cx="7467600" cy="584775"/>
          </a:xfrm>
          <a:prstGeom prst="rect">
            <a:avLst/>
          </a:prstGeom>
          <a:noFill/>
        </p:spPr>
        <p:txBody>
          <a:bodyPr wrap="square" rtlCol="0">
            <a:spAutoFit/>
          </a:bodyPr>
          <a:lstStyle/>
          <a:p>
            <a:pPr algn="ctr"/>
            <a:r>
              <a:rPr lang="en-US" sz="3200" dirty="0" smtClean="0">
                <a:solidFill>
                  <a:schemeClr val="bg1">
                    <a:lumMod val="95000"/>
                  </a:schemeClr>
                </a:solidFill>
                <a:latin typeface="Segoe WP SemiLight" pitchFamily="34" charset="0"/>
                <a:ea typeface="Franchise" pitchFamily="49" charset="0"/>
              </a:rPr>
              <a:t>3,843,000 private sector jobs</a:t>
            </a:r>
            <a:endParaRPr lang="en-US" sz="3200" dirty="0">
              <a:solidFill>
                <a:schemeClr val="bg1">
                  <a:lumMod val="95000"/>
                </a:schemeClr>
              </a:solidFill>
              <a:latin typeface="Segoe WP SemiLight" pitchFamily="34" charset="0"/>
              <a:ea typeface="Franchise" pitchFamily="49" charset="0"/>
            </a:endParaRPr>
          </a:p>
        </p:txBody>
      </p:sp>
    </p:spTree>
    <p:custDataLst>
      <p:tags r:id="rId1"/>
    </p:custDataLst>
    <p:extLst>
      <p:ext uri="{BB962C8B-B14F-4D97-AF65-F5344CB8AC3E}">
        <p14:creationId xmlns:p14="http://schemas.microsoft.com/office/powerpoint/2010/main" val="395871877"/>
      </p:ext>
    </p:extLst>
  </p:cSld>
  <p:clrMapOvr>
    <a:masterClrMapping/>
  </p:clrMapOvr>
  <p:transition/>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IMING" val="|1.2|0.8|0.8|0.8|0.8|2.4"/>
</p:tagLst>
</file>

<file path=ppt/tags/tag10.xml><?xml version="1.0" encoding="utf-8"?>
<p:tagLst xmlns:a="http://schemas.openxmlformats.org/drawingml/2006/main" xmlns:r="http://schemas.openxmlformats.org/officeDocument/2006/relationships" xmlns:p="http://schemas.openxmlformats.org/presentationml/2006/main">
  <p:tag name="TIMING" val="|2.2|2.6|1.4|0.4|1|0.7|1.4|0.7|0.9|0.7"/>
</p:tagLst>
</file>

<file path=ppt/tags/tag11.xml><?xml version="1.0" encoding="utf-8"?>
<p:tagLst xmlns:a="http://schemas.openxmlformats.org/drawingml/2006/main" xmlns:r="http://schemas.openxmlformats.org/officeDocument/2006/relationships" xmlns:p="http://schemas.openxmlformats.org/presentationml/2006/main">
  <p:tag name="TIMING" val="|2.2|2.6|1.4|0.4|1|0.7|1.4|0.7|0.9|0.7"/>
</p:tagLst>
</file>

<file path=ppt/tags/tag12.xml><?xml version="1.0" encoding="utf-8"?>
<p:tagLst xmlns:a="http://schemas.openxmlformats.org/drawingml/2006/main" xmlns:r="http://schemas.openxmlformats.org/officeDocument/2006/relationships" xmlns:p="http://schemas.openxmlformats.org/presentationml/2006/main">
  <p:tag name="TIMING" val="|2.2|2.6|1.4|0.4|1|0.7|1.4|0.7|0.9|0.7"/>
</p:tagLst>
</file>

<file path=ppt/tags/tag13.xml><?xml version="1.0" encoding="utf-8"?>
<p:tagLst xmlns:a="http://schemas.openxmlformats.org/drawingml/2006/main" xmlns:r="http://schemas.openxmlformats.org/officeDocument/2006/relationships" xmlns:p="http://schemas.openxmlformats.org/presentationml/2006/main">
  <p:tag name="TIMING" val="|2.2|2.6|1.4|0.4|1|0.7|1.4|0.7|0.9|0.7"/>
</p:tagLst>
</file>

<file path=ppt/tags/tag14.xml><?xml version="1.0" encoding="utf-8"?>
<p:tagLst xmlns:a="http://schemas.openxmlformats.org/drawingml/2006/main" xmlns:r="http://schemas.openxmlformats.org/officeDocument/2006/relationships" xmlns:p="http://schemas.openxmlformats.org/presentationml/2006/main">
  <p:tag name="TIMING" val="|2.2|2.6|1.4|0.4|1|0.7|1.4|0.7|0.9|0.7"/>
</p:tagLst>
</file>

<file path=ppt/tags/tag15.xml><?xml version="1.0" encoding="utf-8"?>
<p:tagLst xmlns:a="http://schemas.openxmlformats.org/drawingml/2006/main" xmlns:r="http://schemas.openxmlformats.org/officeDocument/2006/relationships" xmlns:p="http://schemas.openxmlformats.org/presentationml/2006/main">
  <p:tag name="TIMING" val="|2.2|2.6|1.4|0.4|1|0.7|1.4|0.7|0.9|0.7"/>
</p:tagLst>
</file>

<file path=ppt/tags/tag16.xml><?xml version="1.0" encoding="utf-8"?>
<p:tagLst xmlns:a="http://schemas.openxmlformats.org/drawingml/2006/main" xmlns:r="http://schemas.openxmlformats.org/officeDocument/2006/relationships" xmlns:p="http://schemas.openxmlformats.org/presentationml/2006/main">
  <p:tag name="TIMING" val="|2.2|2.6|1.4|0.4|1|0.7|1.4|0.7|0.9|0.7"/>
</p:tagLst>
</file>

<file path=ppt/tags/tag17.xml><?xml version="1.0" encoding="utf-8"?>
<p:tagLst xmlns:a="http://schemas.openxmlformats.org/drawingml/2006/main" xmlns:r="http://schemas.openxmlformats.org/officeDocument/2006/relationships" xmlns:p="http://schemas.openxmlformats.org/presentationml/2006/main">
  <p:tag name="TIMING" val="|2.2|2.6|1.4|0.4|1|0.7|1.4|0.7|0.9|0.7"/>
</p:tagLst>
</file>

<file path=ppt/tags/tag18.xml><?xml version="1.0" encoding="utf-8"?>
<p:tagLst xmlns:a="http://schemas.openxmlformats.org/drawingml/2006/main" xmlns:r="http://schemas.openxmlformats.org/officeDocument/2006/relationships" xmlns:p="http://schemas.openxmlformats.org/presentationml/2006/main">
  <p:tag name="TIMING" val="|2.2|2.6|1.4|0.4|1|0.7|1.4|0.7|0.9|0.7"/>
</p:tagLst>
</file>

<file path=ppt/tags/tag19.xml><?xml version="1.0" encoding="utf-8"?>
<p:tagLst xmlns:a="http://schemas.openxmlformats.org/drawingml/2006/main" xmlns:r="http://schemas.openxmlformats.org/officeDocument/2006/relationships" xmlns:p="http://schemas.openxmlformats.org/presentationml/2006/main">
  <p:tag name="TIMING" val="|2.2|2.6|1.4|0.4|1|0.7|1.4|0.7|0.9|0.7"/>
</p:tagLst>
</file>

<file path=ppt/tags/tag2.xml><?xml version="1.0" encoding="utf-8"?>
<p:tagLst xmlns:a="http://schemas.openxmlformats.org/drawingml/2006/main" xmlns:r="http://schemas.openxmlformats.org/officeDocument/2006/relationships" xmlns:p="http://schemas.openxmlformats.org/presentationml/2006/main">
  <p:tag name="TIMING" val="|2.2|2.6|1.4|0.4|1|0.7|1.4|0.7|0.9|0.7"/>
</p:tagLst>
</file>

<file path=ppt/tags/tag20.xml><?xml version="1.0" encoding="utf-8"?>
<p:tagLst xmlns:a="http://schemas.openxmlformats.org/drawingml/2006/main" xmlns:r="http://schemas.openxmlformats.org/officeDocument/2006/relationships" xmlns:p="http://schemas.openxmlformats.org/presentationml/2006/main">
  <p:tag name="TIMING" val="|2.2|2.6|1.4|0.4|1|0.7|1.4|0.7|0.9|0.7"/>
</p:tagLst>
</file>

<file path=ppt/tags/tag21.xml><?xml version="1.0" encoding="utf-8"?>
<p:tagLst xmlns:a="http://schemas.openxmlformats.org/drawingml/2006/main" xmlns:r="http://schemas.openxmlformats.org/officeDocument/2006/relationships" xmlns:p="http://schemas.openxmlformats.org/presentationml/2006/main">
  <p:tag name="TIMING" val="|2.2|2.6|1.4|0.4|1|0.7|1.4|0.7|0.9|0.7"/>
</p:tagLst>
</file>

<file path=ppt/tags/tag22.xml><?xml version="1.0" encoding="utf-8"?>
<p:tagLst xmlns:a="http://schemas.openxmlformats.org/drawingml/2006/main" xmlns:r="http://schemas.openxmlformats.org/officeDocument/2006/relationships" xmlns:p="http://schemas.openxmlformats.org/presentationml/2006/main">
  <p:tag name="TIMING" val="|2.2|2.6|1.4|0.4|1|0.7|1.4|0.7|0.9|0.7"/>
</p:tagLst>
</file>

<file path=ppt/tags/tag23.xml><?xml version="1.0" encoding="utf-8"?>
<p:tagLst xmlns:a="http://schemas.openxmlformats.org/drawingml/2006/main" xmlns:r="http://schemas.openxmlformats.org/officeDocument/2006/relationships" xmlns:p="http://schemas.openxmlformats.org/presentationml/2006/main">
  <p:tag name="TIMING" val="|2.2|2.6|1.4|0.4|1|0.7|1.4|0.7|0.9|0.7"/>
</p:tagLst>
</file>

<file path=ppt/tags/tag24.xml><?xml version="1.0" encoding="utf-8"?>
<p:tagLst xmlns:a="http://schemas.openxmlformats.org/drawingml/2006/main" xmlns:r="http://schemas.openxmlformats.org/officeDocument/2006/relationships" xmlns:p="http://schemas.openxmlformats.org/presentationml/2006/main">
  <p:tag name="TIMING" val="|2.2|2.6|1.4|0.4|1|0.7|1.4|0.7|0.9|0.7"/>
</p:tagLst>
</file>

<file path=ppt/tags/tag25.xml><?xml version="1.0" encoding="utf-8"?>
<p:tagLst xmlns:a="http://schemas.openxmlformats.org/drawingml/2006/main" xmlns:r="http://schemas.openxmlformats.org/officeDocument/2006/relationships" xmlns:p="http://schemas.openxmlformats.org/presentationml/2006/main">
  <p:tag name="TIMING" val="|2.2|2.6|1.4|0.4|1|0.7|1.4|0.7|0.9|0.7"/>
</p:tagLst>
</file>

<file path=ppt/tags/tag26.xml><?xml version="1.0" encoding="utf-8"?>
<p:tagLst xmlns:a="http://schemas.openxmlformats.org/drawingml/2006/main" xmlns:r="http://schemas.openxmlformats.org/officeDocument/2006/relationships" xmlns:p="http://schemas.openxmlformats.org/presentationml/2006/main">
  <p:tag name="TIMING" val="|2.2|2.6|1.4|0.4|1|0.7|1.4|0.7|0.9|0.7"/>
</p:tagLst>
</file>

<file path=ppt/tags/tag27.xml><?xml version="1.0" encoding="utf-8"?>
<p:tagLst xmlns:a="http://schemas.openxmlformats.org/drawingml/2006/main" xmlns:r="http://schemas.openxmlformats.org/officeDocument/2006/relationships" xmlns:p="http://schemas.openxmlformats.org/presentationml/2006/main">
  <p:tag name="TIMING" val="|2.2|2.6|1.4|0.4|1|0.7|1.4|0.7|0.9|0.7"/>
</p:tagLst>
</file>

<file path=ppt/tags/tag28.xml><?xml version="1.0" encoding="utf-8"?>
<p:tagLst xmlns:a="http://schemas.openxmlformats.org/drawingml/2006/main" xmlns:r="http://schemas.openxmlformats.org/officeDocument/2006/relationships" xmlns:p="http://schemas.openxmlformats.org/presentationml/2006/main">
  <p:tag name="TIMING" val="|2.2|2.6|1.4|0.4|1|0.7|1.4|0.7|0.9|0.7"/>
</p:tagLst>
</file>

<file path=ppt/tags/tag29.xml><?xml version="1.0" encoding="utf-8"?>
<p:tagLst xmlns:a="http://schemas.openxmlformats.org/drawingml/2006/main" xmlns:r="http://schemas.openxmlformats.org/officeDocument/2006/relationships" xmlns:p="http://schemas.openxmlformats.org/presentationml/2006/main">
  <p:tag name="TIMING" val="|2.2|2.6|1.4|0.4|1|0.7|1.4|0.7|0.9|0.7"/>
</p:tagLst>
</file>

<file path=ppt/tags/tag3.xml><?xml version="1.0" encoding="utf-8"?>
<p:tagLst xmlns:a="http://schemas.openxmlformats.org/drawingml/2006/main" xmlns:r="http://schemas.openxmlformats.org/officeDocument/2006/relationships" xmlns:p="http://schemas.openxmlformats.org/presentationml/2006/main">
  <p:tag name="TIMING" val="|2.2|2.6|1.4|0.4|1|0.7|1.4|0.7|0.9|0.7"/>
</p:tagLst>
</file>

<file path=ppt/tags/tag4.xml><?xml version="1.0" encoding="utf-8"?>
<p:tagLst xmlns:a="http://schemas.openxmlformats.org/drawingml/2006/main" xmlns:r="http://schemas.openxmlformats.org/officeDocument/2006/relationships" xmlns:p="http://schemas.openxmlformats.org/presentationml/2006/main">
  <p:tag name="TIMING" val="|2.2|2.6|1.4|0.4|1|0.7|1.4|0.7|0.9|0.7"/>
</p:tagLst>
</file>

<file path=ppt/tags/tag5.xml><?xml version="1.0" encoding="utf-8"?>
<p:tagLst xmlns:a="http://schemas.openxmlformats.org/drawingml/2006/main" xmlns:r="http://schemas.openxmlformats.org/officeDocument/2006/relationships" xmlns:p="http://schemas.openxmlformats.org/presentationml/2006/main">
  <p:tag name="TIMING" val="|2.2|2.6|1.4|0.4|1|0.7|1.4|0.7|0.9|0.7"/>
</p:tagLst>
</file>

<file path=ppt/tags/tag6.xml><?xml version="1.0" encoding="utf-8"?>
<p:tagLst xmlns:a="http://schemas.openxmlformats.org/drawingml/2006/main" xmlns:r="http://schemas.openxmlformats.org/officeDocument/2006/relationships" xmlns:p="http://schemas.openxmlformats.org/presentationml/2006/main">
  <p:tag name="TIMING" val="|2.2|2.6|1.4|0.4|1|0.7|1.4|0.7|0.9|0.7"/>
</p:tagLst>
</file>

<file path=ppt/tags/tag7.xml><?xml version="1.0" encoding="utf-8"?>
<p:tagLst xmlns:a="http://schemas.openxmlformats.org/drawingml/2006/main" xmlns:r="http://schemas.openxmlformats.org/officeDocument/2006/relationships" xmlns:p="http://schemas.openxmlformats.org/presentationml/2006/main">
  <p:tag name="TIMING" val="|2.2|2.6|1.4|0.4|1|0.7|1.4|0.7|0.9|0.7"/>
</p:tagLst>
</file>

<file path=ppt/tags/tag8.xml><?xml version="1.0" encoding="utf-8"?>
<p:tagLst xmlns:a="http://schemas.openxmlformats.org/drawingml/2006/main" xmlns:r="http://schemas.openxmlformats.org/officeDocument/2006/relationships" xmlns:p="http://schemas.openxmlformats.org/presentationml/2006/main">
  <p:tag name="TIMING" val="|2.2|2.6|1.4|0.4|1|0.7|1.4|0.7|0.9|0.7"/>
</p:tagLst>
</file>

<file path=ppt/tags/tag9.xml><?xml version="1.0" encoding="utf-8"?>
<p:tagLst xmlns:a="http://schemas.openxmlformats.org/drawingml/2006/main" xmlns:r="http://schemas.openxmlformats.org/officeDocument/2006/relationships" xmlns:p="http://schemas.openxmlformats.org/presentationml/2006/main">
  <p:tag name="TIMING" val="|2.2|2.6|1.4|0.4|1|0.7|1.4|0.7|0.9|0.7"/>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tx1">
            <a:lumMod val="95000"/>
            <a:lumOff val="5000"/>
            <a:alpha val="83000"/>
          </a:schemeClr>
        </a:solidFill>
        <a:ln w="12700">
          <a:solidFill>
            <a:schemeClr val="bg1">
              <a:lumMod val="75000"/>
            </a:schemeClr>
          </a:solid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ppt/theme/theme2.xml><?xml version="1.0" encoding="utf-8"?>
<a:theme xmlns:a="http://schemas.openxmlformats.org/drawingml/2006/main" name="5-10219 MIX10 Keynote">
  <a:themeElements>
    <a:clrScheme name="5-10219 MIX10 Keynote Temaplte">
      <a:dk1>
        <a:srgbClr val="000000"/>
      </a:dk1>
      <a:lt1>
        <a:srgbClr val="FFFFFF"/>
      </a:lt1>
      <a:dk2>
        <a:srgbClr val="0070C0"/>
      </a:dk2>
      <a:lt2>
        <a:srgbClr val="D5D0BC"/>
      </a:lt2>
      <a:accent1>
        <a:srgbClr val="F0ED7B"/>
      </a:accent1>
      <a:accent2>
        <a:srgbClr val="ACBA8B"/>
      </a:accent2>
      <a:accent3>
        <a:srgbClr val="C24023"/>
      </a:accent3>
      <a:accent4>
        <a:srgbClr val="497F86"/>
      </a:accent4>
      <a:accent5>
        <a:srgbClr val="D5D0BC"/>
      </a:accent5>
      <a:accent6>
        <a:srgbClr val="3E251C"/>
      </a:accent6>
      <a:hlink>
        <a:srgbClr val="F0ED7B"/>
      </a:hlink>
      <a:folHlink>
        <a:srgbClr val="F3EB4F"/>
      </a:folHlink>
    </a:clrScheme>
    <a:fontScheme name="Segoe UI">
      <a:majorFont>
        <a:latin typeface="Segoe UI"/>
        <a:ea typeface=""/>
        <a:cs typeface=""/>
      </a:majorFont>
      <a:minorFont>
        <a:latin typeface="Segoe UI"/>
        <a:ea typeface=""/>
        <a:cs typeface=""/>
      </a:minorFont>
    </a:fontScheme>
    <a:fmtScheme name="Foundry">
      <a:fillStyleLst>
        <a:solidFill>
          <a:schemeClr val="phClr"/>
        </a:solidFill>
        <a:gradFill rotWithShape="1">
          <a:gsLst>
            <a:gs pos="0">
              <a:schemeClr val="phClr">
                <a:tint val="70000"/>
                <a:satMod val="180000"/>
              </a:schemeClr>
            </a:gs>
            <a:gs pos="62000">
              <a:schemeClr val="phClr">
                <a:tint val="30000"/>
                <a:satMod val="180000"/>
              </a:schemeClr>
            </a:gs>
            <a:gs pos="100000">
              <a:schemeClr val="phClr">
                <a:tint val="22000"/>
                <a:satMod val="180000"/>
              </a:schemeClr>
            </a:gs>
          </a:gsLst>
          <a:lin ang="16200000" scaled="0"/>
        </a:gradFill>
        <a:gradFill rotWithShape="1">
          <a:gsLst>
            <a:gs pos="0">
              <a:schemeClr val="phClr">
                <a:shade val="58000"/>
                <a:satMod val="150000"/>
              </a:schemeClr>
            </a:gs>
            <a:gs pos="72000">
              <a:schemeClr val="phClr">
                <a:tint val="90000"/>
                <a:satMod val="135000"/>
              </a:schemeClr>
            </a:gs>
            <a:gs pos="100000">
              <a:schemeClr val="phClr">
                <a:tint val="80000"/>
                <a:satMod val="155000"/>
              </a:schemeClr>
            </a:gs>
          </a:gsLst>
          <a:lin ang="16200000" scaled="0"/>
        </a:gradFill>
      </a:fillStyleLst>
      <a:lnStyleLst>
        <a:ln w="9525" cap="flat" cmpd="sng" algn="ctr">
          <a:solidFill>
            <a:schemeClr val="phClr">
              <a:shade val="80000"/>
            </a:schemeClr>
          </a:solidFill>
          <a:prstDash val="solid"/>
        </a:ln>
        <a:ln w="38100" cap="flat" cmpd="sng" algn="ctr">
          <a:solidFill>
            <a:schemeClr val="phClr"/>
          </a:solidFill>
          <a:prstDash val="solid"/>
        </a:ln>
        <a:ln w="38100" cap="flat" cmpd="sng" algn="ctr">
          <a:solidFill>
            <a:schemeClr val="phClr"/>
          </a:solidFill>
          <a:prstDash val="solid"/>
        </a:ln>
      </a:lnStyleLst>
      <a:effectStyleLst>
        <a:effectStyle>
          <a:effectLst>
            <a:outerShdw blurRad="50800" dist="38100" dir="5400000" rotWithShape="0">
              <a:srgbClr val="000000">
                <a:alpha val="43137"/>
              </a:srgbClr>
            </a:outerShdw>
          </a:effectLst>
        </a:effectStyle>
        <a:effectStyle>
          <a:effectLst>
            <a:outerShdw blurRad="50800" dist="38100" dir="5400000" rotWithShape="0">
              <a:srgbClr val="000000">
                <a:alpha val="43137"/>
              </a:srgbClr>
            </a:outerShdw>
          </a:effectLst>
        </a:effectStyle>
        <a:effectStyle>
          <a:effectLst>
            <a:outerShdw blurRad="50800" dist="38100" dir="5400000" rotWithShape="0">
              <a:srgbClr val="000000">
                <a:alpha val="43137"/>
              </a:srgbClr>
            </a:outerShdw>
          </a:effectLst>
          <a:scene3d>
            <a:camera prst="orthographicFront" fov="0">
              <a:rot lat="0" lon="0" rev="0"/>
            </a:camera>
            <a:lightRig rig="soft" dir="tl">
              <a:rot lat="0" lon="0" rev="20000000"/>
            </a:lightRig>
          </a:scene3d>
          <a:sp3d prstMaterial="matte">
            <a:bevelT w="63500" h="6350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headEnd type="none" w="med" len="med"/>
          <a:tailEnd type="none" w="med" len="med"/>
        </a:ln>
      </a:spPr>
      <a:bodyPr vert="horz" wrap="square" lIns="91436" tIns="45718" rIns="91436" bIns="45718" numCol="1" rtlCol="0" anchor="ctr" anchorCtr="0" compatLnSpc="1">
        <a:prstTxWarp prst="textNoShape">
          <a:avLst/>
        </a:prstTxWarp>
      </a:bodyPr>
      <a:lstStyle>
        <a:defPPr algn="ctr" defTabSz="914099" fontAlgn="base">
          <a:spcBef>
            <a:spcPct val="0"/>
          </a:spcBef>
          <a:spcAft>
            <a:spcPct val="0"/>
          </a:spcAft>
          <a:defRPr sz="2400" dirty="0" smtClean="0">
            <a:gradFill>
              <a:gsLst>
                <a:gs pos="0">
                  <a:srgbClr val="FFFFFF"/>
                </a:gs>
                <a:gs pos="100000">
                  <a:srgbClr val="FFFFFF"/>
                </a:gs>
              </a:gsLst>
              <a:lin ang="5400000" scaled="0"/>
            </a:gradFill>
          </a:defRPr>
        </a:defPPr>
      </a:lstStyle>
      <a:style>
        <a:lnRef idx="1">
          <a:schemeClr val="accent2"/>
        </a:lnRef>
        <a:fillRef idx="3">
          <a:schemeClr val="accent2"/>
        </a:fillRef>
        <a:effectRef idx="2">
          <a:schemeClr val="accent2"/>
        </a:effectRef>
        <a:fontRef idx="minor">
          <a:schemeClr val="lt1"/>
        </a:fontRef>
      </a:style>
    </a:spDef>
    <a:txDef>
      <a:spPr>
        <a:noFill/>
      </a:spPr>
      <a:bodyPr wrap="square" lIns="0" tIns="0" rIns="0" bIns="0" rtlCol="0">
        <a:spAutoFit/>
      </a:bodyPr>
      <a:lstStyle>
        <a:defPPr>
          <a:defRPr sz="2400" dirty="0" err="1" smtClean="0">
            <a:gradFill>
              <a:gsLst>
                <a:gs pos="0">
                  <a:schemeClr val="tx1"/>
                </a:gs>
                <a:gs pos="86000">
                  <a:schemeClr val="tx1"/>
                </a:gs>
              </a:gsLst>
              <a:lin ang="5400000" scaled="0"/>
            </a:gradFill>
          </a:defRPr>
        </a:defPPr>
      </a:lstStyle>
    </a:tx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23311</TotalTime>
  <Words>964</Words>
  <Application>Microsoft Office PowerPoint</Application>
  <PresentationFormat>On-screen Show (4:3)</PresentationFormat>
  <Paragraphs>135</Paragraphs>
  <Slides>29</Slides>
  <Notes>29</Notes>
  <HiddenSlides>0</HiddenSlides>
  <MMClips>0</MMClips>
  <ScaleCrop>false</ScaleCrop>
  <HeadingPairs>
    <vt:vector size="6" baseType="variant">
      <vt:variant>
        <vt:lpstr>Fonts Used</vt:lpstr>
      </vt:variant>
      <vt:variant>
        <vt:i4>9</vt:i4>
      </vt:variant>
      <vt:variant>
        <vt:lpstr>Theme</vt:lpstr>
      </vt:variant>
      <vt:variant>
        <vt:i4>2</vt:i4>
      </vt:variant>
      <vt:variant>
        <vt:lpstr>Slide Titles</vt:lpstr>
      </vt:variant>
      <vt:variant>
        <vt:i4>29</vt:i4>
      </vt:variant>
    </vt:vector>
  </HeadingPairs>
  <TitlesOfParts>
    <vt:vector size="40" baseType="lpstr">
      <vt:lpstr>Arial</vt:lpstr>
      <vt:lpstr>Segoe WP</vt:lpstr>
      <vt:lpstr>Calibri</vt:lpstr>
      <vt:lpstr>Segoe WP Black</vt:lpstr>
      <vt:lpstr>Segoe WP SemiLight</vt:lpstr>
      <vt:lpstr>Segoe UI</vt:lpstr>
      <vt:lpstr>Segoe UI Light</vt:lpstr>
      <vt:lpstr>Franchise</vt:lpstr>
      <vt:lpstr>Segoe WP Semibold</vt:lpstr>
      <vt:lpstr>Office Theme</vt:lpstr>
      <vt:lpstr>5-10219 MIX10 Keynote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Matthias Shapiro</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MOBILE APP  RAP BATTLE</dc:title>
  <dc:creator>jason</dc:creator>
  <cp:lastModifiedBy>Matthias</cp:lastModifiedBy>
  <cp:revision>633</cp:revision>
  <dcterms:created xsi:type="dcterms:W3CDTF">2010-02-17T05:48:14Z</dcterms:created>
  <dcterms:modified xsi:type="dcterms:W3CDTF">2012-06-16T21:35:26Z</dcterms:modified>
</cp:coreProperties>
</file>